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5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1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1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09CD-8FA0-4E27-92D9-BA46E0CFEB3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1A85-3455-45FA-A610-22429EF7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Image8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8"/>
          <p:cNvSpPr>
            <a:spLocks noChangeArrowheads="1" noChangeShapeType="1" noTextEdit="1"/>
          </p:cNvSpPr>
          <p:nvPr/>
        </p:nvSpPr>
        <p:spPr bwMode="auto">
          <a:xfrm>
            <a:off x="533400" y="-609600"/>
            <a:ext cx="8077200" cy="662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Unit 1, Pt 2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Introduction to Anatomical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Directions and Orientation</a:t>
            </a:r>
          </a:p>
        </p:txBody>
      </p:sp>
    </p:spTree>
    <p:extLst>
      <p:ext uri="{BB962C8B-B14F-4D97-AF65-F5344CB8AC3E}">
        <p14:creationId xmlns:p14="http://schemas.microsoft.com/office/powerpoint/2010/main" val="11709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675188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6172200" cy="7620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Anterior vs. Posterior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447800"/>
            <a:ext cx="3810000" cy="46482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CC00"/>
                </a:solidFill>
              </a:rPr>
              <a:t>Anterior</a:t>
            </a:r>
            <a:r>
              <a:rPr lang="en-US" altLang="en-US" smtClean="0"/>
              <a:t> (ventral) –</a:t>
            </a:r>
          </a:p>
          <a:p>
            <a:pPr lvl="1" eaLnBrk="1" hangingPunct="1"/>
            <a:r>
              <a:rPr lang="en-US" altLang="en-US" sz="2200" smtClean="0"/>
              <a:t>Toward the front of the body</a:t>
            </a:r>
          </a:p>
          <a:p>
            <a:pPr lvl="1" eaLnBrk="1" hangingPunct="1"/>
            <a:r>
              <a:rPr lang="en-US" altLang="en-US" sz="2200" i="1" smtClean="0"/>
              <a:t>i.e. - The breastbone is anterior to the spine.</a:t>
            </a:r>
          </a:p>
          <a:p>
            <a:pPr lvl="1" eaLnBrk="1" hangingPunct="1"/>
            <a:endParaRPr lang="en-US" altLang="en-US" sz="2200" smtClean="0"/>
          </a:p>
          <a:p>
            <a:pPr eaLnBrk="1" hangingPunct="1"/>
            <a:r>
              <a:rPr lang="en-US" altLang="en-US" u="sng" smtClean="0">
                <a:solidFill>
                  <a:srgbClr val="FF9933"/>
                </a:solidFill>
              </a:rPr>
              <a:t>Posterior</a:t>
            </a:r>
            <a:r>
              <a:rPr lang="en-US" altLang="en-US" smtClean="0"/>
              <a:t> (dorsal) –</a:t>
            </a:r>
          </a:p>
          <a:p>
            <a:pPr lvl="1" eaLnBrk="1" hangingPunct="1"/>
            <a:r>
              <a:rPr lang="en-US" altLang="en-US" sz="2200" smtClean="0"/>
              <a:t>Toward the back of the body</a:t>
            </a:r>
          </a:p>
          <a:p>
            <a:pPr lvl="1" eaLnBrk="1" hangingPunct="1"/>
            <a:r>
              <a:rPr lang="en-US" altLang="en-US" sz="2200" i="1" smtClean="0"/>
              <a:t>i.e. - The heart is posterior to the breastbone.</a:t>
            </a:r>
            <a:endParaRPr lang="en-US" altLang="en-US" sz="2200" smtClean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29200" y="3886200"/>
            <a:ext cx="106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Anterior (Ventral)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6096000" y="4191000"/>
            <a:ext cx="609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86600" y="4343400"/>
            <a:ext cx="533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96200" y="3994150"/>
            <a:ext cx="114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Posterior (Dorsal)</a:t>
            </a:r>
          </a:p>
        </p:txBody>
      </p:sp>
    </p:spTree>
    <p:extLst>
      <p:ext uri="{BB962C8B-B14F-4D97-AF65-F5344CB8AC3E}">
        <p14:creationId xmlns:p14="http://schemas.microsoft.com/office/powerpoint/2010/main" val="38666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 autoUpdateAnimBg="0"/>
      <p:bldP spid="15368" grpId="0" animBg="1"/>
      <p:bldP spid="15369" grpId="0" animBg="1"/>
      <p:bldP spid="1537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4876800" cy="838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Medial vs. Lateral</a:t>
            </a:r>
          </a:p>
        </p:txBody>
      </p:sp>
      <p:sp>
        <p:nvSpPr>
          <p:cNvPr id="983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0" y="1371600"/>
            <a:ext cx="2362200" cy="5257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u="sng" dirty="0" smtClean="0">
                <a:solidFill>
                  <a:srgbClr val="00CC00"/>
                </a:solidFill>
              </a:rPr>
              <a:t>Medial</a:t>
            </a:r>
            <a:r>
              <a:rPr lang="en-US" sz="2200" dirty="0" smtClean="0"/>
              <a:t> –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Toward the midline of the body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i="1" dirty="0" smtClean="0">
                <a:solidFill>
                  <a:schemeClr val="tx1">
                    <a:tint val="85000"/>
                  </a:schemeClr>
                </a:solidFill>
              </a:rPr>
              <a:t>i.e. - The heart is medial to the arm.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u="sng" dirty="0" smtClean="0">
                <a:solidFill>
                  <a:schemeClr val="accent2"/>
                </a:solidFill>
              </a:rPr>
              <a:t>Lateral</a:t>
            </a:r>
            <a:r>
              <a:rPr lang="en-US" sz="2200" dirty="0" smtClean="0"/>
              <a:t> –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Away from the midline of the body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i="1" dirty="0" smtClean="0">
                <a:solidFill>
                  <a:schemeClr val="tx1">
                    <a:tint val="85000"/>
                  </a:schemeClr>
                </a:solidFill>
              </a:rPr>
              <a:t>i.e. - The arms are lateral to the chest.</a:t>
            </a:r>
            <a:endParaRPr lang="en-US" sz="2000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49156" name="Picture 6" descr="C:\Documents and Settings\KEVIN CROZIER\My Documents\My Pictures\22 Flagstaff-UT-CO trip, June 2007\142 Jen holding hands with a bear in Aspen, CO, 6-7-07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2100"/>
            <a:ext cx="5638800" cy="4229100"/>
          </a:xfrm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438400" y="1447800"/>
            <a:ext cx="0" cy="434340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66800" y="2971800"/>
            <a:ext cx="914400" cy="3667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Medial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81200" y="4114800"/>
            <a:ext cx="914400" cy="3667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Lateral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524000" y="2819400"/>
            <a:ext cx="838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1600200" y="39624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514600" y="3962400"/>
            <a:ext cx="838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3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utoUpdateAnimBg="0"/>
      <p:bldP spid="16393" grpId="0" autoUpdateAnimBg="0"/>
      <p:bldP spid="16394" grpId="0" animBg="1"/>
      <p:bldP spid="16395" grpId="0" animBg="1"/>
      <p:bldP spid="163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5791200" cy="9144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Proximal vs. Distal</a:t>
            </a:r>
          </a:p>
        </p:txBody>
      </p:sp>
      <p:sp>
        <p:nvSpPr>
          <p:cNvPr id="9933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7600" y="1676400"/>
            <a:ext cx="4191000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>
                <a:solidFill>
                  <a:srgbClr val="996633"/>
                </a:solidFill>
              </a:rPr>
              <a:t>Proximal</a:t>
            </a:r>
            <a:r>
              <a:rPr lang="en-US" dirty="0" smtClean="0"/>
              <a:t> –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Closer to the origin of the body part or the point of attachment of a limb to the body trunk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i="1" dirty="0" smtClean="0">
                <a:solidFill>
                  <a:schemeClr val="tx1">
                    <a:tint val="85000"/>
                  </a:schemeClr>
                </a:solidFill>
              </a:rPr>
              <a:t>i.e. - The elbow is proximal to the wrist.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0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Distal</a:t>
            </a:r>
            <a:r>
              <a:rPr lang="en-US" dirty="0" smtClean="0"/>
              <a:t> –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Farther from the origin of a body part or the point of attachment of a limb to the body trunk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i="1" dirty="0" smtClean="0">
                <a:solidFill>
                  <a:schemeClr val="tx1">
                    <a:tint val="85000"/>
                  </a:schemeClr>
                </a:solidFill>
              </a:rPr>
              <a:t>i.e. - The knee is distal to the thigh.</a:t>
            </a:r>
          </a:p>
        </p:txBody>
      </p:sp>
      <p:pic>
        <p:nvPicPr>
          <p:cNvPr id="17413" name="Picture 5" descr="f_f04proximal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3333750" cy="4114800"/>
          </a:xfrm>
        </p:spPr>
      </p:pic>
    </p:spTree>
    <p:extLst>
      <p:ext uri="{BB962C8B-B14F-4D97-AF65-F5344CB8AC3E}">
        <p14:creationId xmlns:p14="http://schemas.microsoft.com/office/powerpoint/2010/main" val="35039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5943600" cy="1219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Superficial vs. Deep</a:t>
            </a:r>
          </a:p>
        </p:txBody>
      </p:sp>
      <p:sp>
        <p:nvSpPr>
          <p:cNvPr id="51203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752600"/>
            <a:ext cx="3124200" cy="48768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F0000"/>
                </a:solidFill>
              </a:rPr>
              <a:t>Superficial</a:t>
            </a:r>
            <a:r>
              <a:rPr lang="en-US" altLang="en-US" smtClean="0"/>
              <a:t> (external) –</a:t>
            </a:r>
            <a:r>
              <a:rPr lang="en-US" altLang="en-US" sz="2000" smtClean="0"/>
              <a:t> </a:t>
            </a:r>
          </a:p>
          <a:p>
            <a:pPr lvl="1" eaLnBrk="1" hangingPunct="1"/>
            <a:r>
              <a:rPr lang="en-US" altLang="en-US" sz="2000" smtClean="0"/>
              <a:t>Toward or at the body surface</a:t>
            </a:r>
          </a:p>
          <a:p>
            <a:pPr lvl="1" eaLnBrk="1" hangingPunct="1"/>
            <a:r>
              <a:rPr lang="en-US" altLang="en-US" sz="2000" i="1" smtClean="0"/>
              <a:t>i.e. - The skin is superficial to the skeleton.</a:t>
            </a:r>
          </a:p>
          <a:p>
            <a:pPr lvl="1" eaLnBrk="1" hangingPunct="1"/>
            <a:endParaRPr lang="en-US" altLang="en-US" sz="1500" i="1" smtClean="0"/>
          </a:p>
          <a:p>
            <a:pPr eaLnBrk="1" hangingPunct="1"/>
            <a:r>
              <a:rPr lang="en-US" altLang="en-US" u="sng" smtClean="0">
                <a:solidFill>
                  <a:srgbClr val="00FF00"/>
                </a:solidFill>
              </a:rPr>
              <a:t>Deep</a:t>
            </a:r>
            <a:r>
              <a:rPr lang="en-US" altLang="en-US" smtClean="0"/>
              <a:t> (internal) – </a:t>
            </a:r>
          </a:p>
          <a:p>
            <a:pPr lvl="1" eaLnBrk="1" hangingPunct="1"/>
            <a:r>
              <a:rPr lang="en-US" altLang="en-US" sz="2000" smtClean="0"/>
              <a:t>Away from the body surface</a:t>
            </a:r>
          </a:p>
          <a:p>
            <a:pPr lvl="1" eaLnBrk="1" hangingPunct="1"/>
            <a:r>
              <a:rPr lang="en-US" altLang="en-US" sz="2000" i="1" smtClean="0"/>
              <a:t>i.e. - The lungs are deep to the ribcage.</a:t>
            </a:r>
            <a:endParaRPr lang="en-US" altLang="en-US" sz="2000" smtClean="0"/>
          </a:p>
        </p:txBody>
      </p:sp>
      <p:pic>
        <p:nvPicPr>
          <p:cNvPr id="18437" name="Picture 1029" descr="Comp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4188"/>
            <a:ext cx="4876800" cy="4494212"/>
          </a:xfrm>
        </p:spPr>
      </p:pic>
    </p:spTree>
    <p:extLst>
      <p:ext uri="{BB962C8B-B14F-4D97-AF65-F5344CB8AC3E}">
        <p14:creationId xmlns:p14="http://schemas.microsoft.com/office/powerpoint/2010/main" val="10947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7333" r="31000" b="15334"/>
          <a:stretch>
            <a:fillRect/>
          </a:stretch>
        </p:blipFill>
        <p:spPr bwMode="auto">
          <a:xfrm>
            <a:off x="457200" y="1198563"/>
            <a:ext cx="868680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7391400" cy="114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Brain Break!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524000" y="2362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2743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37338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48768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5486400" y="220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5</a:t>
            </a: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54102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709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76275"/>
            <a:ext cx="7772400" cy="1066800"/>
          </a:xfrm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Planes &amp; Sections</a:t>
            </a:r>
          </a:p>
        </p:txBody>
      </p:sp>
      <p:sp>
        <p:nvSpPr>
          <p:cNvPr id="53251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2600" y="1752600"/>
            <a:ext cx="2590800" cy="4953000"/>
          </a:xfrm>
        </p:spPr>
        <p:txBody>
          <a:bodyPr/>
          <a:lstStyle/>
          <a:p>
            <a:pPr marL="342900" indent="-342900" eaLnBrk="1" hangingPunct="1"/>
            <a:r>
              <a:rPr lang="en-US" altLang="en-US" u="sng" smtClean="0">
                <a:solidFill>
                  <a:srgbClr val="FF0000"/>
                </a:solidFill>
              </a:rPr>
              <a:t>Frontal</a:t>
            </a:r>
            <a:r>
              <a:rPr lang="en-US" altLang="en-US" smtClean="0"/>
              <a:t> (coronal) –</a:t>
            </a:r>
            <a:r>
              <a:rPr lang="en-US" altLang="en-US" sz="2000" smtClean="0"/>
              <a:t> divides the body into anterior/ posterior parts</a:t>
            </a:r>
          </a:p>
          <a:p>
            <a:pPr marL="342900" indent="-342900" eaLnBrk="1" hangingPunct="1"/>
            <a:endParaRPr lang="en-US" altLang="en-US" sz="2000" smtClean="0"/>
          </a:p>
          <a:p>
            <a:pPr marL="342900" indent="-342900" eaLnBrk="1" hangingPunct="1"/>
            <a:r>
              <a:rPr lang="en-US" altLang="en-US" u="sng" smtClean="0">
                <a:solidFill>
                  <a:srgbClr val="0070C0"/>
                </a:solidFill>
              </a:rPr>
              <a:t>Transverse</a:t>
            </a:r>
            <a:r>
              <a:rPr lang="en-US" altLang="en-US" smtClean="0"/>
              <a:t> (horizontal) –</a:t>
            </a:r>
            <a:r>
              <a:rPr lang="en-US" altLang="en-US" sz="2000" smtClean="0"/>
              <a:t> divides the body into superior/ inferior parts</a:t>
            </a:r>
          </a:p>
          <a:p>
            <a:pPr marL="742950" lvl="1" indent="-285750" eaLnBrk="1" hangingPunct="1"/>
            <a:r>
              <a:rPr lang="en-US" altLang="en-US" sz="2000" smtClean="0"/>
              <a:t>Also known as a </a:t>
            </a:r>
            <a:r>
              <a:rPr lang="en-US" altLang="en-US" sz="2000" i="1" smtClean="0">
                <a:solidFill>
                  <a:srgbClr val="0000FF"/>
                </a:solidFill>
              </a:rPr>
              <a:t>cross-section</a:t>
            </a:r>
          </a:p>
          <a:p>
            <a:pPr marL="342900" indent="-342900" eaLnBrk="1" hangingPunct="1"/>
            <a:endParaRPr lang="en-US" altLang="en-US" sz="2000" smtClean="0"/>
          </a:p>
        </p:txBody>
      </p:sp>
      <p:pic>
        <p:nvPicPr>
          <p:cNvPr id="19462" name="Picture 1030" descr="coronal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2762250" cy="4114800"/>
          </a:xfrm>
        </p:spPr>
      </p:pic>
      <p:pic>
        <p:nvPicPr>
          <p:cNvPr id="19464" name="Picture 1032" descr="Horizontal 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2674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285750" y="130175"/>
            <a:ext cx="748665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out &amp; complete the Planes handout!</a:t>
            </a:r>
          </a:p>
        </p:txBody>
      </p:sp>
    </p:spTree>
    <p:extLst>
      <p:ext uri="{BB962C8B-B14F-4D97-AF65-F5344CB8AC3E}">
        <p14:creationId xmlns:p14="http://schemas.microsoft.com/office/powerpoint/2010/main" val="39211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7848600" cy="1219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Planes &amp; Sections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19200"/>
            <a:ext cx="7848600" cy="1905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8000"/>
                </a:solidFill>
              </a:rPr>
              <a:t>Sagittal</a:t>
            </a:r>
            <a:r>
              <a:rPr lang="en-US" altLang="en-US" smtClean="0"/>
              <a:t> </a:t>
            </a:r>
            <a:r>
              <a:rPr lang="en-US" altLang="en-US" sz="2200" smtClean="0"/>
              <a:t>– divides the body into right &amp; left parts</a:t>
            </a:r>
          </a:p>
          <a:p>
            <a:pPr marL="511175" lvl="2" indent="-27305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r>
              <a:rPr lang="en-US" altLang="en-US" smtClean="0"/>
              <a:t>Midline/midsagittal/median</a:t>
            </a:r>
          </a:p>
          <a:p>
            <a:pPr eaLnBrk="1" hangingPunct="1"/>
            <a:r>
              <a:rPr lang="en-US" altLang="en-US" smtClean="0">
                <a:solidFill>
                  <a:srgbClr val="CC6600"/>
                </a:solidFill>
              </a:rPr>
              <a:t>Parasagittal</a:t>
            </a:r>
            <a:r>
              <a:rPr lang="en-US" altLang="en-US" smtClean="0"/>
              <a:t> </a:t>
            </a:r>
            <a:r>
              <a:rPr lang="en-US" altLang="en-US" sz="2200" smtClean="0"/>
              <a:t>– divides the body into unequal right &amp; left sides/off-centered</a:t>
            </a:r>
          </a:p>
        </p:txBody>
      </p:sp>
      <p:pic>
        <p:nvPicPr>
          <p:cNvPr id="20488" name="Picture 8" descr="Sagittal plane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240088"/>
            <a:ext cx="2819400" cy="3541712"/>
          </a:xfrm>
        </p:spPr>
      </p:pic>
      <p:grpSp>
        <p:nvGrpSpPr>
          <p:cNvPr id="54277" name="Group 9"/>
          <p:cNvGrpSpPr>
            <a:grpSpLocks/>
          </p:cNvGrpSpPr>
          <p:nvPr/>
        </p:nvGrpSpPr>
        <p:grpSpPr bwMode="auto">
          <a:xfrm>
            <a:off x="3657600" y="3200400"/>
            <a:ext cx="4800600" cy="3505200"/>
            <a:chOff x="3733800" y="2819400"/>
            <a:chExt cx="5181600" cy="3886200"/>
          </a:xfrm>
        </p:grpSpPr>
        <p:pic>
          <p:nvPicPr>
            <p:cNvPr id="54280" name="Picture 10" descr="C:\Documents and Settings\KEVIN CROZIER\My Documents\My Pictures\Kevin and Jen's Hawaiian honeymoon 3-12-07 to 3-19-07\Kevin and Jen's honeymoon 3-2007\100_1637.jpg"/>
            <p:cNvPicPr>
              <a:picLocks noChangeAspect="1" noChangeArrowheads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819400"/>
              <a:ext cx="518160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1" name="Line 11"/>
            <p:cNvSpPr>
              <a:spLocks noChangeShapeType="1"/>
            </p:cNvSpPr>
            <p:nvPr/>
          </p:nvSpPr>
          <p:spPr bwMode="auto">
            <a:xfrm>
              <a:off x="6400800" y="4572000"/>
              <a:ext cx="0" cy="1752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Text Box 12"/>
            <p:cNvSpPr txBox="1">
              <a:spLocks noChangeArrowheads="1"/>
            </p:cNvSpPr>
            <p:nvPr/>
          </p:nvSpPr>
          <p:spPr bwMode="auto">
            <a:xfrm>
              <a:off x="4800600" y="4891088"/>
              <a:ext cx="990600" cy="376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Midline</a:t>
              </a:r>
            </a:p>
          </p:txBody>
        </p:sp>
        <p:sp>
          <p:nvSpPr>
            <p:cNvPr id="54283" name="Line 13"/>
            <p:cNvSpPr>
              <a:spLocks noChangeShapeType="1"/>
            </p:cNvSpPr>
            <p:nvPr/>
          </p:nvSpPr>
          <p:spPr bwMode="auto">
            <a:xfrm flipV="1">
              <a:off x="5867400" y="4876800"/>
              <a:ext cx="457200" cy="76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381000" y="333375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Para</a:t>
            </a: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4419600" y="28003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Sagittal (midsagittal) plane</a:t>
            </a:r>
          </a:p>
        </p:txBody>
      </p:sp>
    </p:spTree>
    <p:extLst>
      <p:ext uri="{BB962C8B-B14F-4D97-AF65-F5344CB8AC3E}">
        <p14:creationId xmlns:p14="http://schemas.microsoft.com/office/powerpoint/2010/main" val="34659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20040"/>
            <a:ext cx="7620000" cy="6705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Planes &amp; Sections</a:t>
            </a:r>
          </a:p>
        </p:txBody>
      </p:sp>
      <p:pic>
        <p:nvPicPr>
          <p:cNvPr id="55299" name="Picture 4" descr="01_06Figure-L.jpg 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1192" r="1752" b="3548"/>
          <a:stretch>
            <a:fillRect/>
          </a:stretch>
        </p:blipFill>
        <p:spPr bwMode="auto">
          <a:xfrm>
            <a:off x="1676400" y="1112838"/>
            <a:ext cx="50292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5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25488" r="29999" b="14473"/>
          <a:stretch>
            <a:fillRect/>
          </a:stretch>
        </p:blipFill>
        <p:spPr bwMode="auto">
          <a:xfrm>
            <a:off x="457200" y="1219200"/>
            <a:ext cx="86868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6934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Anatomical Planes 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106680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066800" y="495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5410200" y="495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5410200" y="556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50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Body Cavities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6482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b="1" i="1" dirty="0" smtClean="0">
                <a:solidFill>
                  <a:srgbClr val="CC0099"/>
                </a:solidFill>
              </a:rPr>
              <a:t>Cavity</a:t>
            </a:r>
            <a:r>
              <a:rPr lang="en-US" altLang="en-US" sz="2500" dirty="0" smtClean="0"/>
              <a:t> – hollow area within the body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b="1" dirty="0" smtClean="0">
                <a:solidFill>
                  <a:srgbClr val="650011"/>
                </a:solidFill>
              </a:rPr>
              <a:t>Dorsal</a:t>
            </a:r>
            <a:r>
              <a:rPr lang="en-US" altLang="en-US" sz="2500" dirty="0" smtClean="0"/>
              <a:t> body cavity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500" b="1" dirty="0" smtClean="0">
                <a:solidFill>
                  <a:srgbClr val="00B0F0"/>
                </a:solidFill>
              </a:rPr>
              <a:t>Cranial</a:t>
            </a:r>
            <a:r>
              <a:rPr lang="en-US" altLang="en-US" sz="2500" dirty="0" smtClean="0"/>
              <a:t> cavity houses the </a:t>
            </a:r>
            <a:r>
              <a:rPr lang="en-US" altLang="en-US" sz="2500" dirty="0" smtClean="0">
                <a:solidFill>
                  <a:srgbClr val="00B0F0"/>
                </a:solidFill>
              </a:rPr>
              <a:t>brain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500" b="1" dirty="0" smtClean="0">
                <a:solidFill>
                  <a:srgbClr val="FF0000"/>
                </a:solidFill>
              </a:rPr>
              <a:t>Spinal</a:t>
            </a:r>
            <a:r>
              <a:rPr lang="en-US" altLang="en-US" sz="2500" dirty="0" smtClean="0"/>
              <a:t> cavity houses the </a:t>
            </a:r>
            <a:r>
              <a:rPr lang="en-US" altLang="en-US" sz="2500" dirty="0" smtClean="0">
                <a:solidFill>
                  <a:srgbClr val="FF0000"/>
                </a:solidFill>
              </a:rPr>
              <a:t>spinal cord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5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500" b="1" dirty="0" smtClean="0">
                <a:solidFill>
                  <a:srgbClr val="7030A0"/>
                </a:solidFill>
              </a:rPr>
              <a:t>Ventral</a:t>
            </a:r>
            <a:r>
              <a:rPr lang="en-US" altLang="en-US" sz="2500" dirty="0" smtClean="0"/>
              <a:t> body cavity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500" b="1" dirty="0" smtClean="0">
                <a:solidFill>
                  <a:srgbClr val="CC0099"/>
                </a:solidFill>
              </a:rPr>
              <a:t>Thoracic</a:t>
            </a:r>
            <a:r>
              <a:rPr lang="en-US" altLang="en-US" sz="2500" dirty="0" smtClean="0"/>
              <a:t> cavity houses </a:t>
            </a:r>
            <a:r>
              <a:rPr lang="en-US" altLang="en-US" sz="2500" dirty="0" smtClean="0">
                <a:solidFill>
                  <a:schemeClr val="accent5">
                    <a:lumMod val="75000"/>
                  </a:schemeClr>
                </a:solidFill>
              </a:rPr>
              <a:t>heart</a:t>
            </a:r>
            <a:r>
              <a:rPr lang="en-US" altLang="en-US" sz="2500" dirty="0" smtClean="0"/>
              <a:t>, </a:t>
            </a:r>
            <a:r>
              <a:rPr lang="en-US" altLang="en-US" sz="2500" dirty="0" smtClean="0">
                <a:solidFill>
                  <a:schemeClr val="accent5">
                    <a:lumMod val="75000"/>
                  </a:schemeClr>
                </a:solidFill>
              </a:rPr>
              <a:t>lungs </a:t>
            </a:r>
            <a:r>
              <a:rPr lang="en-US" altLang="en-US" sz="2500" dirty="0" smtClean="0"/>
              <a:t>&amp; others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500" b="1" dirty="0" err="1" smtClean="0">
                <a:solidFill>
                  <a:srgbClr val="008000"/>
                </a:solidFill>
              </a:rPr>
              <a:t>Abdominopelvic</a:t>
            </a:r>
            <a:r>
              <a:rPr lang="en-US" altLang="en-US" sz="2500" dirty="0" smtClean="0"/>
              <a:t> cavity houses </a:t>
            </a:r>
            <a:r>
              <a:rPr lang="en-US" altLang="en-US" sz="2500" dirty="0" smtClean="0">
                <a:solidFill>
                  <a:srgbClr val="008000"/>
                </a:solidFill>
              </a:rPr>
              <a:t>digestive system </a:t>
            </a:r>
            <a:r>
              <a:rPr lang="en-US" altLang="en-US" sz="2500" dirty="0" smtClean="0"/>
              <a:t>&amp; most </a:t>
            </a:r>
            <a:r>
              <a:rPr lang="en-US" altLang="en-US" sz="2500" dirty="0" smtClean="0">
                <a:solidFill>
                  <a:srgbClr val="008000"/>
                </a:solidFill>
              </a:rPr>
              <a:t>urinary system </a:t>
            </a:r>
            <a:r>
              <a:rPr lang="en-US" altLang="en-US" sz="2500" dirty="0" smtClean="0"/>
              <a:t>organs</a:t>
            </a:r>
          </a:p>
        </p:txBody>
      </p:sp>
      <p:pic>
        <p:nvPicPr>
          <p:cNvPr id="57348" name="Picture 4" descr="01_07Figure-L.jpg                                              004E428BEHAP_for_kym                   C37AF81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215" r="1468" b="3571"/>
          <a:stretch>
            <a:fillRect/>
          </a:stretch>
        </p:blipFill>
        <p:spPr bwMode="auto">
          <a:xfrm>
            <a:off x="5186363" y="1371600"/>
            <a:ext cx="39576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77628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2 different colors to identify the 2 major body cavities on your Body Cavities diagram wkst!!</a:t>
            </a:r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6934200" y="609600"/>
            <a:ext cx="7620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Language of Anatomy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7543800" cy="4170363"/>
          </a:xfrm>
        </p:spPr>
        <p:txBody>
          <a:bodyPr/>
          <a:lstStyle/>
          <a:p>
            <a:pPr eaLnBrk="1" hangingPunct="1"/>
            <a:r>
              <a:rPr lang="en-US" altLang="en-US" sz="2300" smtClean="0"/>
              <a:t>Special terminology is used to prevent misunderstanding</a:t>
            </a:r>
          </a:p>
          <a:p>
            <a:pPr eaLnBrk="1" hangingPunct="1"/>
            <a:r>
              <a:rPr lang="en-US" altLang="en-US" sz="2300" smtClean="0"/>
              <a:t>Exact terms are used for</a:t>
            </a:r>
          </a:p>
          <a:p>
            <a:pPr lvl="1" eaLnBrk="1" hangingPunct="1"/>
            <a:r>
              <a:rPr lang="en-US" altLang="en-US" smtClean="0">
                <a:solidFill>
                  <a:srgbClr val="009999"/>
                </a:solidFill>
              </a:rPr>
              <a:t>Regions</a:t>
            </a:r>
          </a:p>
          <a:p>
            <a:pPr lvl="1" eaLnBrk="1" hangingPunct="1"/>
            <a:r>
              <a:rPr lang="en-US" altLang="en-US" smtClean="0">
                <a:solidFill>
                  <a:srgbClr val="FF6600"/>
                </a:solidFill>
              </a:rPr>
              <a:t>Direction</a:t>
            </a:r>
          </a:p>
          <a:p>
            <a:pPr lvl="1" eaLnBrk="1" hangingPunct="1"/>
            <a:r>
              <a:rPr lang="en-US" altLang="en-US" smtClean="0">
                <a:solidFill>
                  <a:srgbClr val="CC0099"/>
                </a:solidFill>
              </a:rPr>
              <a:t>Position</a:t>
            </a:r>
          </a:p>
          <a:p>
            <a:pPr lvl="1" eaLnBrk="1" hangingPunct="1"/>
            <a:r>
              <a:rPr lang="en-US" altLang="en-US" smtClean="0">
                <a:solidFill>
                  <a:srgbClr val="0000FF"/>
                </a:solidFill>
              </a:rPr>
              <a:t>Structures</a:t>
            </a:r>
          </a:p>
        </p:txBody>
      </p:sp>
      <p:pic>
        <p:nvPicPr>
          <p:cNvPr id="39940" name="Picture 2" descr="http://gtm-media.discoveryeducation.com/videos/imagelibrary/print/EF6D5C63-CA18-50F0-FDD4B5697CE68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5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0010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Anterior VIEW of Body Cavities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477000" y="65532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2"/>
                </a:solidFill>
                <a:latin typeface="Arial" panose="020B0604020202020204" pitchFamily="34" charset="0"/>
              </a:rPr>
              <a:t>Figure 1.9b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228600" y="1219200"/>
            <a:ext cx="7086600" cy="5257800"/>
            <a:chOff x="958" y="421"/>
            <a:chExt cx="4370" cy="3676"/>
          </a:xfrm>
        </p:grpSpPr>
        <p:grpSp>
          <p:nvGrpSpPr>
            <p:cNvPr id="58373" name="Group 5"/>
            <p:cNvGrpSpPr>
              <a:grpSpLocks/>
            </p:cNvGrpSpPr>
            <p:nvPr/>
          </p:nvGrpSpPr>
          <p:grpSpPr bwMode="auto">
            <a:xfrm>
              <a:off x="958" y="421"/>
              <a:ext cx="4370" cy="3676"/>
              <a:chOff x="1098" y="421"/>
              <a:chExt cx="4370" cy="3676"/>
            </a:xfrm>
          </p:grpSpPr>
          <p:pic>
            <p:nvPicPr>
              <p:cNvPr id="5837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67"/>
              <a:stretch>
                <a:fillRect/>
              </a:stretch>
            </p:blipFill>
            <p:spPr bwMode="auto">
              <a:xfrm>
                <a:off x="2062" y="421"/>
                <a:ext cx="1944" cy="3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80" name="Line 7"/>
              <p:cNvSpPr>
                <a:spLocks noChangeShapeType="1"/>
              </p:cNvSpPr>
              <p:nvPr/>
            </p:nvSpPr>
            <p:spPr bwMode="auto">
              <a:xfrm flipH="1">
                <a:off x="2106" y="1602"/>
                <a:ext cx="1024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Line 8"/>
              <p:cNvSpPr>
                <a:spLocks noChangeShapeType="1"/>
              </p:cNvSpPr>
              <p:nvPr/>
            </p:nvSpPr>
            <p:spPr bwMode="auto">
              <a:xfrm flipH="1">
                <a:off x="2034" y="1850"/>
                <a:ext cx="808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Freeform 9"/>
              <p:cNvSpPr>
                <a:spLocks/>
              </p:cNvSpPr>
              <p:nvPr/>
            </p:nvSpPr>
            <p:spPr bwMode="auto">
              <a:xfrm>
                <a:off x="2090" y="2226"/>
                <a:ext cx="992" cy="344"/>
              </a:xfrm>
              <a:custGeom>
                <a:avLst/>
                <a:gdLst>
                  <a:gd name="T0" fmla="*/ 0 w 992"/>
                  <a:gd name="T1" fmla="*/ 344 h 344"/>
                  <a:gd name="T2" fmla="*/ 848 w 992"/>
                  <a:gd name="T3" fmla="*/ 344 h 344"/>
                  <a:gd name="T4" fmla="*/ 992 w 992"/>
                  <a:gd name="T5" fmla="*/ 0 h 344"/>
                  <a:gd name="T6" fmla="*/ 0 60000 65536"/>
                  <a:gd name="T7" fmla="*/ 0 60000 65536"/>
                  <a:gd name="T8" fmla="*/ 0 60000 65536"/>
                  <a:gd name="T9" fmla="*/ 0 w 992"/>
                  <a:gd name="T10" fmla="*/ 0 h 344"/>
                  <a:gd name="T11" fmla="*/ 992 w 992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2" h="344">
                    <a:moveTo>
                      <a:pt x="0" y="344"/>
                    </a:moveTo>
                    <a:lnTo>
                      <a:pt x="848" y="344"/>
                    </a:lnTo>
                    <a:lnTo>
                      <a:pt x="992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Line 10"/>
              <p:cNvSpPr>
                <a:spLocks noChangeShapeType="1"/>
              </p:cNvSpPr>
              <p:nvPr/>
            </p:nvSpPr>
            <p:spPr bwMode="auto">
              <a:xfrm>
                <a:off x="2002" y="3394"/>
                <a:ext cx="1128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Line 11"/>
              <p:cNvSpPr>
                <a:spLocks noChangeShapeType="1"/>
              </p:cNvSpPr>
              <p:nvPr/>
            </p:nvSpPr>
            <p:spPr bwMode="auto">
              <a:xfrm flipH="1">
                <a:off x="2202" y="2106"/>
                <a:ext cx="928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5" name="Line 12"/>
              <p:cNvSpPr>
                <a:spLocks noChangeShapeType="1"/>
              </p:cNvSpPr>
              <p:nvPr/>
            </p:nvSpPr>
            <p:spPr bwMode="auto">
              <a:xfrm>
                <a:off x="2258" y="2786"/>
                <a:ext cx="68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6" name="Line 13"/>
              <p:cNvSpPr>
                <a:spLocks noChangeShapeType="1"/>
              </p:cNvSpPr>
              <p:nvPr/>
            </p:nvSpPr>
            <p:spPr bwMode="auto">
              <a:xfrm flipH="1">
                <a:off x="2114" y="1602"/>
                <a:ext cx="101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7" name="Line 14"/>
              <p:cNvSpPr>
                <a:spLocks noChangeShapeType="1"/>
              </p:cNvSpPr>
              <p:nvPr/>
            </p:nvSpPr>
            <p:spPr bwMode="auto">
              <a:xfrm flipH="1">
                <a:off x="2042" y="1850"/>
                <a:ext cx="80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8" name="Line 15"/>
              <p:cNvSpPr>
                <a:spLocks noChangeShapeType="1"/>
              </p:cNvSpPr>
              <p:nvPr/>
            </p:nvSpPr>
            <p:spPr bwMode="auto">
              <a:xfrm flipH="1">
                <a:off x="2026" y="642"/>
                <a:ext cx="1104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9" name="Line 16"/>
              <p:cNvSpPr>
                <a:spLocks noChangeShapeType="1"/>
              </p:cNvSpPr>
              <p:nvPr/>
            </p:nvSpPr>
            <p:spPr bwMode="auto">
              <a:xfrm flipH="1">
                <a:off x="2098" y="1146"/>
                <a:ext cx="1016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0" name="Line 17"/>
              <p:cNvSpPr>
                <a:spLocks noChangeShapeType="1"/>
              </p:cNvSpPr>
              <p:nvPr/>
            </p:nvSpPr>
            <p:spPr bwMode="auto">
              <a:xfrm flipH="1">
                <a:off x="2018" y="642"/>
                <a:ext cx="111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 flipH="1">
                <a:off x="2106" y="1146"/>
                <a:ext cx="100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2" name="Freeform 19"/>
              <p:cNvSpPr>
                <a:spLocks/>
              </p:cNvSpPr>
              <p:nvPr/>
            </p:nvSpPr>
            <p:spPr bwMode="auto">
              <a:xfrm>
                <a:off x="2118" y="2226"/>
                <a:ext cx="964" cy="344"/>
              </a:xfrm>
              <a:custGeom>
                <a:avLst/>
                <a:gdLst>
                  <a:gd name="T0" fmla="*/ 0 w 992"/>
                  <a:gd name="T1" fmla="*/ 344 h 344"/>
                  <a:gd name="T2" fmla="*/ 278 w 992"/>
                  <a:gd name="T3" fmla="*/ 344 h 344"/>
                  <a:gd name="T4" fmla="*/ 324 w 992"/>
                  <a:gd name="T5" fmla="*/ 0 h 344"/>
                  <a:gd name="T6" fmla="*/ 0 60000 65536"/>
                  <a:gd name="T7" fmla="*/ 0 60000 65536"/>
                  <a:gd name="T8" fmla="*/ 0 60000 65536"/>
                  <a:gd name="T9" fmla="*/ 0 w 992"/>
                  <a:gd name="T10" fmla="*/ 0 h 344"/>
                  <a:gd name="T11" fmla="*/ 992 w 992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2" h="344">
                    <a:moveTo>
                      <a:pt x="0" y="344"/>
                    </a:moveTo>
                    <a:lnTo>
                      <a:pt x="848" y="344"/>
                    </a:lnTo>
                    <a:lnTo>
                      <a:pt x="992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3" name="Line 20"/>
              <p:cNvSpPr>
                <a:spLocks noChangeShapeType="1"/>
              </p:cNvSpPr>
              <p:nvPr/>
            </p:nvSpPr>
            <p:spPr bwMode="auto">
              <a:xfrm>
                <a:off x="1994" y="3394"/>
                <a:ext cx="1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4" name="Line 21"/>
              <p:cNvSpPr>
                <a:spLocks noChangeShapeType="1"/>
              </p:cNvSpPr>
              <p:nvPr/>
            </p:nvSpPr>
            <p:spPr bwMode="auto">
              <a:xfrm flipH="1">
                <a:off x="2210" y="2106"/>
                <a:ext cx="92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5" name="Line 22"/>
              <p:cNvSpPr>
                <a:spLocks noChangeShapeType="1"/>
              </p:cNvSpPr>
              <p:nvPr/>
            </p:nvSpPr>
            <p:spPr bwMode="auto">
              <a:xfrm>
                <a:off x="2258" y="2786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Rectangle 23"/>
              <p:cNvSpPr>
                <a:spLocks noChangeArrowheads="1"/>
              </p:cNvSpPr>
              <p:nvPr/>
            </p:nvSpPr>
            <p:spPr bwMode="auto">
              <a:xfrm>
                <a:off x="4414" y="2546"/>
                <a:ext cx="1054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Ventral body cavity (thoracic 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and abdominopelvic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cavities) 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97" name="Rectangle 24"/>
              <p:cNvSpPr>
                <a:spLocks noChangeArrowheads="1"/>
              </p:cNvSpPr>
              <p:nvPr/>
            </p:nvSpPr>
            <p:spPr bwMode="auto">
              <a:xfrm>
                <a:off x="3754" y="2910"/>
                <a:ext cx="50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Abdomino-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pelvic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cavity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98" name="Rectangle 25"/>
              <p:cNvSpPr>
                <a:spLocks noChangeArrowheads="1"/>
              </p:cNvSpPr>
              <p:nvPr/>
            </p:nvSpPr>
            <p:spPr bwMode="auto">
              <a:xfrm>
                <a:off x="1698" y="1530"/>
                <a:ext cx="61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Superior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mediastinum 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99" name="Rectangle 26"/>
              <p:cNvSpPr>
                <a:spLocks noChangeArrowheads="1"/>
              </p:cNvSpPr>
              <p:nvPr/>
            </p:nvSpPr>
            <p:spPr bwMode="auto">
              <a:xfrm>
                <a:off x="1698" y="1790"/>
                <a:ext cx="32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Pleural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cavity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0" name="Rectangle 27"/>
              <p:cNvSpPr>
                <a:spLocks noChangeArrowheads="1"/>
              </p:cNvSpPr>
              <p:nvPr/>
            </p:nvSpPr>
            <p:spPr bwMode="auto">
              <a:xfrm>
                <a:off x="1673" y="585"/>
                <a:ext cx="32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Cranial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cavity 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1" name="Rectangle 28"/>
              <p:cNvSpPr>
                <a:spLocks noChangeArrowheads="1"/>
              </p:cNvSpPr>
              <p:nvPr/>
            </p:nvSpPr>
            <p:spPr bwMode="auto">
              <a:xfrm>
                <a:off x="1670" y="1086"/>
                <a:ext cx="41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Vertebral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cavity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2" name="Rectangle 29"/>
              <p:cNvSpPr>
                <a:spLocks noChangeArrowheads="1"/>
              </p:cNvSpPr>
              <p:nvPr/>
            </p:nvSpPr>
            <p:spPr bwMode="auto">
              <a:xfrm>
                <a:off x="1698" y="2050"/>
                <a:ext cx="76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Pericardial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cavity within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the mediastinum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3" name="Rectangle 30"/>
              <p:cNvSpPr>
                <a:spLocks noChangeArrowheads="1"/>
              </p:cNvSpPr>
              <p:nvPr/>
            </p:nvSpPr>
            <p:spPr bwMode="auto">
              <a:xfrm>
                <a:off x="1594" y="2506"/>
                <a:ext cx="50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Diaphragm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4" name="Rectangle 31"/>
              <p:cNvSpPr>
                <a:spLocks noChangeArrowheads="1"/>
              </p:cNvSpPr>
              <p:nvPr/>
            </p:nvSpPr>
            <p:spPr bwMode="auto">
              <a:xfrm>
                <a:off x="1434" y="2722"/>
                <a:ext cx="87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Abdominal cavity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(contains digestive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viscera)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5" name="Rectangle 32"/>
              <p:cNvSpPr>
                <a:spLocks noChangeArrowheads="1"/>
              </p:cNvSpPr>
              <p:nvPr/>
            </p:nvSpPr>
            <p:spPr bwMode="auto">
              <a:xfrm>
                <a:off x="1394" y="3330"/>
                <a:ext cx="955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Pelvic cavity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(contains bladder,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reproductive organs,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and rectum)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6" name="Rectangle 33"/>
              <p:cNvSpPr>
                <a:spLocks noChangeArrowheads="1"/>
              </p:cNvSpPr>
              <p:nvPr/>
            </p:nvSpPr>
            <p:spPr bwMode="auto">
              <a:xfrm>
                <a:off x="1098" y="1622"/>
                <a:ext cx="491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Thoracic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cavity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(contains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heart</a:t>
                </a:r>
                <a:endParaRPr lang="en-US" altLang="en-US" sz="1800" b="1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and lungs)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407" name="Rectangle 34"/>
              <p:cNvSpPr>
                <a:spLocks noChangeArrowheads="1"/>
              </p:cNvSpPr>
              <p:nvPr/>
            </p:nvSpPr>
            <p:spPr bwMode="auto">
              <a:xfrm>
                <a:off x="2710" y="3982"/>
                <a:ext cx="7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(b) Anterior view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grpSp>
            <p:nvGrpSpPr>
              <p:cNvPr id="58408" name="Group 35"/>
              <p:cNvGrpSpPr>
                <a:grpSpLocks/>
              </p:cNvGrpSpPr>
              <p:nvPr/>
            </p:nvGrpSpPr>
            <p:grpSpPr bwMode="auto">
              <a:xfrm>
                <a:off x="4014" y="1417"/>
                <a:ext cx="364" cy="2274"/>
                <a:chOff x="5283" y="1587"/>
                <a:chExt cx="364" cy="2274"/>
              </a:xfrm>
            </p:grpSpPr>
            <p:sp>
              <p:nvSpPr>
                <p:cNvPr id="58419" name="Line 36"/>
                <p:cNvSpPr>
                  <a:spLocks noChangeShapeType="1"/>
                </p:cNvSpPr>
                <p:nvPr/>
              </p:nvSpPr>
              <p:spPr bwMode="auto">
                <a:xfrm>
                  <a:off x="5575" y="2772"/>
                  <a:ext cx="7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0" name="Line 37"/>
                <p:cNvSpPr>
                  <a:spLocks noChangeShapeType="1"/>
                </p:cNvSpPr>
                <p:nvPr/>
              </p:nvSpPr>
              <p:spPr bwMode="auto">
                <a:xfrm>
                  <a:off x="5290" y="1596"/>
                  <a:ext cx="2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1" name="Line 38"/>
                <p:cNvSpPr>
                  <a:spLocks noChangeShapeType="1"/>
                </p:cNvSpPr>
                <p:nvPr/>
              </p:nvSpPr>
              <p:spPr bwMode="auto">
                <a:xfrm>
                  <a:off x="5283" y="3853"/>
                  <a:ext cx="29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2" name="Line 39"/>
                <p:cNvSpPr>
                  <a:spLocks noChangeShapeType="1"/>
                </p:cNvSpPr>
                <p:nvPr/>
              </p:nvSpPr>
              <p:spPr bwMode="auto">
                <a:xfrm>
                  <a:off x="5574" y="1587"/>
                  <a:ext cx="0" cy="227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09" name="Group 40"/>
              <p:cNvGrpSpPr>
                <a:grpSpLocks/>
              </p:cNvGrpSpPr>
              <p:nvPr/>
            </p:nvGrpSpPr>
            <p:grpSpPr bwMode="auto">
              <a:xfrm>
                <a:off x="3615" y="2234"/>
                <a:ext cx="123" cy="1432"/>
                <a:chOff x="4908" y="2404"/>
                <a:chExt cx="123" cy="1432"/>
              </a:xfrm>
            </p:grpSpPr>
            <p:sp>
              <p:nvSpPr>
                <p:cNvPr id="58415" name="Line 41"/>
                <p:cNvSpPr>
                  <a:spLocks noChangeShapeType="1"/>
                </p:cNvSpPr>
                <p:nvPr/>
              </p:nvSpPr>
              <p:spPr bwMode="auto">
                <a:xfrm>
                  <a:off x="4983" y="3124"/>
                  <a:ext cx="48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6" name="Line 42"/>
                <p:cNvSpPr>
                  <a:spLocks noChangeShapeType="1"/>
                </p:cNvSpPr>
                <p:nvPr/>
              </p:nvSpPr>
              <p:spPr bwMode="auto">
                <a:xfrm>
                  <a:off x="4908" y="2408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7" name="Line 43"/>
                <p:cNvSpPr>
                  <a:spLocks noChangeShapeType="1"/>
                </p:cNvSpPr>
                <p:nvPr/>
              </p:nvSpPr>
              <p:spPr bwMode="auto">
                <a:xfrm>
                  <a:off x="4908" y="3828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8" name="Line 44"/>
                <p:cNvSpPr>
                  <a:spLocks noChangeShapeType="1"/>
                </p:cNvSpPr>
                <p:nvPr/>
              </p:nvSpPr>
              <p:spPr bwMode="auto">
                <a:xfrm>
                  <a:off x="4984" y="2404"/>
                  <a:ext cx="0" cy="1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10" name="Group 45"/>
              <p:cNvGrpSpPr>
                <a:grpSpLocks/>
              </p:cNvGrpSpPr>
              <p:nvPr/>
            </p:nvGrpSpPr>
            <p:grpSpPr bwMode="auto">
              <a:xfrm>
                <a:off x="1554" y="1510"/>
                <a:ext cx="153" cy="940"/>
                <a:chOff x="2847" y="1656"/>
                <a:chExt cx="153" cy="940"/>
              </a:xfrm>
            </p:grpSpPr>
            <p:sp>
              <p:nvSpPr>
                <p:cNvPr id="58411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847" y="2068"/>
                  <a:ext cx="8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2" name="Line 47"/>
                <p:cNvSpPr>
                  <a:spLocks noChangeShapeType="1"/>
                </p:cNvSpPr>
                <p:nvPr/>
              </p:nvSpPr>
              <p:spPr bwMode="auto">
                <a:xfrm>
                  <a:off x="2924" y="1664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3" name="Line 48"/>
                <p:cNvSpPr>
                  <a:spLocks noChangeShapeType="1"/>
                </p:cNvSpPr>
                <p:nvPr/>
              </p:nvSpPr>
              <p:spPr bwMode="auto">
                <a:xfrm>
                  <a:off x="2924" y="2588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4" name="Line 49"/>
                <p:cNvSpPr>
                  <a:spLocks noChangeShapeType="1"/>
                </p:cNvSpPr>
                <p:nvPr/>
              </p:nvSpPr>
              <p:spPr bwMode="auto">
                <a:xfrm>
                  <a:off x="2924" y="1656"/>
                  <a:ext cx="0" cy="9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8374" name="Group 50"/>
            <p:cNvGrpSpPr>
              <a:grpSpLocks/>
            </p:cNvGrpSpPr>
            <p:nvPr/>
          </p:nvGrpSpPr>
          <p:grpSpPr bwMode="auto">
            <a:xfrm>
              <a:off x="4207" y="518"/>
              <a:ext cx="1117" cy="530"/>
              <a:chOff x="1334" y="3292"/>
              <a:chExt cx="1117" cy="530"/>
            </a:xfrm>
          </p:grpSpPr>
          <p:pic>
            <p:nvPicPr>
              <p:cNvPr id="58375" name="Picture 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199" r="77557" b="5322"/>
              <a:stretch>
                <a:fillRect/>
              </a:stretch>
            </p:blipFill>
            <p:spPr bwMode="auto">
              <a:xfrm>
                <a:off x="1339" y="3423"/>
                <a:ext cx="111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76" name="Rectangle 52"/>
              <p:cNvSpPr>
                <a:spLocks noChangeArrowheads="1"/>
              </p:cNvSpPr>
              <p:nvPr/>
            </p:nvSpPr>
            <p:spPr bwMode="auto">
              <a:xfrm>
                <a:off x="1334" y="3292"/>
                <a:ext cx="20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Key: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77" name="Rectangle 53"/>
              <p:cNvSpPr>
                <a:spLocks noChangeArrowheads="1"/>
              </p:cNvSpPr>
              <p:nvPr/>
            </p:nvSpPr>
            <p:spPr bwMode="auto">
              <a:xfrm>
                <a:off x="1566" y="3476"/>
                <a:ext cx="8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Dorsal body cavity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78" name="Rectangle 54"/>
              <p:cNvSpPr>
                <a:spLocks noChangeArrowheads="1"/>
              </p:cNvSpPr>
              <p:nvPr/>
            </p:nvSpPr>
            <p:spPr bwMode="auto">
              <a:xfrm>
                <a:off x="1566" y="3660"/>
                <a:ext cx="8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Ventral body cavity</a:t>
                </a: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1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6400800" cy="838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Thoracic Cavity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990600"/>
            <a:ext cx="3505200" cy="5638800"/>
          </a:xfrm>
        </p:spPr>
        <p:txBody>
          <a:bodyPr/>
          <a:lstStyle/>
          <a:p>
            <a:pPr marL="342900" indent="-342900" eaLnBrk="1" hangingPunct="1"/>
            <a:r>
              <a:rPr lang="en-US" altLang="en-US" sz="2000" smtClean="0"/>
              <a:t>Divided into:</a:t>
            </a:r>
          </a:p>
          <a:p>
            <a:pPr marL="742950" lvl="1" indent="-285750" eaLnBrk="1" hangingPunct="1"/>
            <a:r>
              <a:rPr lang="en-US" altLang="en-US" sz="2000" u="sng" smtClean="0">
                <a:solidFill>
                  <a:srgbClr val="CC0099"/>
                </a:solidFill>
              </a:rPr>
              <a:t>Diaphragm</a:t>
            </a:r>
            <a:r>
              <a:rPr lang="en-US" altLang="en-US" sz="2000" smtClean="0"/>
              <a:t> – flat muscular sheet that divides ventral cavity into superior thoracic cavity &amp; inferior adbominopelvic cavity</a:t>
            </a:r>
            <a:endParaRPr lang="en-US" altLang="en-US" sz="2000" u="sng" smtClean="0"/>
          </a:p>
          <a:p>
            <a:pPr marL="742950" lvl="1" indent="-285750" eaLnBrk="1" hangingPunct="1"/>
            <a:r>
              <a:rPr lang="en-US" altLang="en-US" sz="2000" u="sng" smtClean="0">
                <a:solidFill>
                  <a:srgbClr val="009999"/>
                </a:solidFill>
              </a:rPr>
              <a:t>Lateral Pleural Cavities</a:t>
            </a:r>
            <a:r>
              <a:rPr lang="en-US" altLang="en-US" sz="2000" smtClean="0"/>
              <a:t> – contain lungs</a:t>
            </a:r>
          </a:p>
          <a:p>
            <a:pPr marL="742950" lvl="1" indent="-285750" eaLnBrk="1" hangingPunct="1"/>
            <a:r>
              <a:rPr lang="en-US" altLang="en-US" sz="2000" u="sng" smtClean="0">
                <a:solidFill>
                  <a:srgbClr val="FFC247"/>
                </a:solidFill>
              </a:rPr>
              <a:t>Mediastinum</a:t>
            </a:r>
            <a:r>
              <a:rPr lang="en-US" altLang="en-US" sz="2000" smtClean="0"/>
              <a:t> – contains heart, esophagus, thymus, trachea</a:t>
            </a:r>
            <a:endParaRPr lang="en-US" altLang="en-US" sz="2000" u="sng" smtClean="0"/>
          </a:p>
          <a:p>
            <a:pPr marL="742950" lvl="1" indent="-285750" eaLnBrk="1" hangingPunct="1"/>
            <a:r>
              <a:rPr lang="en-US" altLang="en-US" sz="2000" u="sng" smtClean="0">
                <a:solidFill>
                  <a:schemeClr val="accent2"/>
                </a:solidFill>
              </a:rPr>
              <a:t>Pericardial Cavity</a:t>
            </a:r>
            <a:r>
              <a:rPr lang="en-US" altLang="en-US" sz="2000" smtClean="0"/>
              <a:t> – small chamber that surrounds heart</a:t>
            </a:r>
          </a:p>
          <a:p>
            <a:pPr marL="742950" lvl="1" indent="-285750" eaLnBrk="1" hangingPunct="1"/>
            <a:endParaRPr lang="en-US" altLang="en-US" sz="2000" u="sng" smtClean="0"/>
          </a:p>
        </p:txBody>
      </p:sp>
      <p:pic>
        <p:nvPicPr>
          <p:cNvPr id="4100" name="Picture 4" descr="http://www.lungcancerinfo.net/images/lung_bod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90600"/>
            <a:ext cx="4349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42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Pericardial cavity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5908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86000" y="3352800"/>
            <a:ext cx="1524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2438400" y="3505200"/>
            <a:ext cx="228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2590800" y="3276600"/>
            <a:ext cx="762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2860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895600" y="2743200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Superior Mediastinum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2514600" y="3200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36576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Pleural Cavity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2954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004" y="5842337"/>
            <a:ext cx="456239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Color code your diagram!</a:t>
            </a:r>
          </a:p>
        </p:txBody>
      </p:sp>
    </p:spTree>
    <p:extLst>
      <p:ext uri="{BB962C8B-B14F-4D97-AF65-F5344CB8AC3E}">
        <p14:creationId xmlns:p14="http://schemas.microsoft.com/office/powerpoint/2010/main" val="7564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1" grpId="0" autoUpdateAnimBg="0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utoUpdateAnimBg="0"/>
      <p:bldP spid="4108" grpId="0" animBg="1"/>
      <p:bldP spid="4109" grpId="0" autoUpdateAnimBg="0"/>
      <p:bldP spid="41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7391400" cy="685800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Abdominopelvic</a:t>
            </a:r>
            <a:r>
              <a:rPr lang="en-US" dirty="0" smtClean="0"/>
              <a:t> Cavity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19200"/>
            <a:ext cx="4876800" cy="5334000"/>
          </a:xfrm>
        </p:spPr>
        <p:txBody>
          <a:bodyPr/>
          <a:lstStyle/>
          <a:p>
            <a:pPr marL="342900" indent="-342900" eaLnBrk="1" hangingPunct="1"/>
            <a:r>
              <a:rPr lang="en-US" altLang="en-US" sz="2400" u="sng" smtClean="0">
                <a:solidFill>
                  <a:schemeClr val="accent2"/>
                </a:solidFill>
              </a:rPr>
              <a:t>Abdominal Cavity</a:t>
            </a:r>
            <a:r>
              <a:rPr lang="en-US" altLang="en-US" sz="2400" smtClean="0"/>
              <a:t> – stomach, intestines, spleen, liver &amp; other organs </a:t>
            </a:r>
          </a:p>
          <a:p>
            <a:pPr marL="342900" indent="-342900" eaLnBrk="1" hangingPunct="1"/>
            <a:endParaRPr lang="en-US" altLang="en-US" sz="1000" smtClean="0"/>
          </a:p>
          <a:p>
            <a:pPr marL="342900" indent="-342900" eaLnBrk="1" hangingPunct="1"/>
            <a:r>
              <a:rPr lang="en-US" altLang="en-US" sz="2400" u="sng" smtClean="0">
                <a:solidFill>
                  <a:srgbClr val="CC0099"/>
                </a:solidFill>
              </a:rPr>
              <a:t>Pelvic Cavity</a:t>
            </a:r>
            <a:r>
              <a:rPr lang="en-US" altLang="en-US" sz="2400" smtClean="0"/>
              <a:t> – bladder, some reproductive organs, rectum</a:t>
            </a:r>
          </a:p>
          <a:p>
            <a:pPr marL="342900" indent="-342900" eaLnBrk="1" hangingPunct="1"/>
            <a:endParaRPr lang="en-US" altLang="en-US" sz="1000" smtClean="0"/>
          </a:p>
          <a:p>
            <a:pPr marL="342900" indent="-342900" eaLnBrk="1" hangingPunct="1"/>
            <a:r>
              <a:rPr lang="en-US" altLang="en-US" sz="2400" u="sng" smtClean="0">
                <a:solidFill>
                  <a:srgbClr val="F63F1B"/>
                </a:solidFill>
              </a:rPr>
              <a:t>Serous membranes</a:t>
            </a:r>
            <a:r>
              <a:rPr lang="en-US" altLang="en-US" sz="2400" smtClean="0"/>
              <a:t> – lines walls of internal cavities &amp; covers surface of viscera</a:t>
            </a:r>
          </a:p>
          <a:p>
            <a:pPr marL="742950" lvl="1" indent="-285750" eaLnBrk="1" hangingPunct="1"/>
            <a:r>
              <a:rPr lang="en-US" altLang="en-US" sz="2200" u="sng" smtClean="0">
                <a:solidFill>
                  <a:srgbClr val="009900"/>
                </a:solidFill>
              </a:rPr>
              <a:t>Visceral</a:t>
            </a:r>
            <a:r>
              <a:rPr lang="en-US" altLang="en-US" sz="2200" smtClean="0"/>
              <a:t> – covers visceral organs</a:t>
            </a:r>
            <a:endParaRPr lang="en-US" altLang="en-US" sz="2200" u="sng" smtClean="0"/>
          </a:p>
          <a:p>
            <a:pPr marL="742950" lvl="1" indent="-285750" eaLnBrk="1" hangingPunct="1"/>
            <a:r>
              <a:rPr lang="en-US" altLang="en-US" sz="2200" u="sng" smtClean="0">
                <a:solidFill>
                  <a:srgbClr val="650011"/>
                </a:solidFill>
              </a:rPr>
              <a:t>Parietal</a:t>
            </a:r>
            <a:r>
              <a:rPr lang="en-US" altLang="en-US" sz="2200" smtClean="0"/>
              <a:t> – lines inner surface of body wall or chamber</a:t>
            </a:r>
            <a:endParaRPr lang="en-US" altLang="en-US" sz="2200" u="sng" smtClean="0"/>
          </a:p>
        </p:txBody>
      </p:sp>
      <p:pic>
        <p:nvPicPr>
          <p:cNvPr id="5124" name="Picture 4" descr="http://www.seifmedgraphics.com/images/discovery/D0702images/ex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524000"/>
            <a:ext cx="349726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3340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410200" y="5334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648200" y="3048000"/>
            <a:ext cx="1219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343400" y="1752600"/>
            <a:ext cx="1905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486400" y="266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239000" cy="899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Body Regions</a:t>
            </a:r>
          </a:p>
        </p:txBody>
      </p:sp>
      <p:pic>
        <p:nvPicPr>
          <p:cNvPr id="61443" name="Picture 2" descr="http://1.bp.blogspot.com/_3cK2Od8sdS8/TDg1Tc8BPsI/AAAAAAAAAAM/xpd7KHjelng/s1600/01_05Figur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55663"/>
            <a:ext cx="7112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910239"/>
            <a:ext cx="2133600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Use this diagram to fill in &amp; color-code your own!</a:t>
            </a:r>
          </a:p>
        </p:txBody>
      </p:sp>
    </p:spTree>
    <p:extLst>
      <p:ext uri="{BB962C8B-B14F-4D97-AF65-F5344CB8AC3E}">
        <p14:creationId xmlns:p14="http://schemas.microsoft.com/office/powerpoint/2010/main" val="25428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FF"/>
                </a:solidFill>
              </a:rPr>
              <a:t>Abdominopelvic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quadrants &amp; regions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62467" name="Picture 2" descr="http://health-advisors.org/wp-content/uploads/2013/12/Abdominal-Quadrant-Regions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55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9200" y="1656546"/>
            <a:ext cx="8845627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Use this diagram to identify each AP Quadrant &amp; Region!</a:t>
            </a:r>
          </a:p>
        </p:txBody>
      </p:sp>
    </p:spTree>
    <p:extLst>
      <p:ext uri="{BB962C8B-B14F-4D97-AF65-F5344CB8AC3E}">
        <p14:creationId xmlns:p14="http://schemas.microsoft.com/office/powerpoint/2010/main" val="28511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FF"/>
                </a:solidFill>
              </a:rPr>
              <a:t>Abdominopelvic</a:t>
            </a:r>
            <a:r>
              <a:rPr lang="en-US" dirty="0">
                <a:solidFill>
                  <a:srgbClr val="FF00FF"/>
                </a:solidFill>
              </a:rPr>
              <a:t> REGIONS</a:t>
            </a:r>
          </a:p>
        </p:txBody>
      </p:sp>
      <p:pic>
        <p:nvPicPr>
          <p:cNvPr id="63491" name="Picture 5" descr="ab_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/>
          <a:stretch>
            <a:fillRect/>
          </a:stretch>
        </p:blipFill>
        <p:spPr bwMode="auto">
          <a:xfrm>
            <a:off x="2149475" y="1371600"/>
            <a:ext cx="5851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71600"/>
            <a:ext cx="213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900" dirty="0">
                <a:latin typeface="+mn-lt"/>
                <a:cs typeface="+mn-cs"/>
              </a:rPr>
              <a:t>R &amp; L hypochondriac </a:t>
            </a:r>
            <a:r>
              <a:rPr lang="en-US" sz="1900" i="1" dirty="0" err="1">
                <a:solidFill>
                  <a:srgbClr val="008000"/>
                </a:solidFill>
                <a:latin typeface="+mn-lt"/>
                <a:cs typeface="+mn-cs"/>
              </a:rPr>
              <a:t>chondriac</a:t>
            </a:r>
            <a:r>
              <a:rPr lang="en-US" sz="1900" dirty="0">
                <a:solidFill>
                  <a:srgbClr val="008000"/>
                </a:solidFill>
                <a:latin typeface="+mn-lt"/>
                <a:cs typeface="+mn-cs"/>
              </a:rPr>
              <a:t> = cartilage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500" dirty="0">
              <a:solidFill>
                <a:srgbClr val="008000"/>
              </a:solidFill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900" dirty="0" err="1">
                <a:latin typeface="+mn-lt"/>
                <a:cs typeface="+mn-cs"/>
              </a:rPr>
              <a:t>Epigastric</a:t>
            </a:r>
            <a:r>
              <a:rPr lang="en-US" sz="1900" dirty="0">
                <a:latin typeface="+mn-lt"/>
                <a:cs typeface="+mn-cs"/>
              </a:rPr>
              <a:t>                    </a:t>
            </a:r>
            <a:r>
              <a:rPr lang="en-US" sz="1900" i="1" dirty="0" err="1">
                <a:solidFill>
                  <a:schemeClr val="accent2"/>
                </a:solidFill>
                <a:latin typeface="+mn-lt"/>
                <a:cs typeface="+mn-cs"/>
              </a:rPr>
              <a:t>epi</a:t>
            </a:r>
            <a:r>
              <a:rPr lang="en-US" sz="1900" dirty="0">
                <a:solidFill>
                  <a:schemeClr val="accent2"/>
                </a:solidFill>
                <a:latin typeface="+mn-lt"/>
                <a:cs typeface="+mn-cs"/>
              </a:rPr>
              <a:t> = on                 </a:t>
            </a:r>
            <a:r>
              <a:rPr lang="en-US" sz="1900" i="1" dirty="0">
                <a:solidFill>
                  <a:srgbClr val="FF0000"/>
                </a:solidFill>
                <a:latin typeface="+mn-lt"/>
                <a:cs typeface="+mn-cs"/>
              </a:rPr>
              <a:t>gastric</a:t>
            </a:r>
            <a:r>
              <a:rPr lang="en-US" sz="1900" dirty="0">
                <a:solidFill>
                  <a:srgbClr val="FF0000"/>
                </a:solidFill>
                <a:latin typeface="+mn-lt"/>
                <a:cs typeface="+mn-cs"/>
              </a:rPr>
              <a:t> = stomach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5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900" dirty="0">
                <a:latin typeface="+mn-lt"/>
                <a:cs typeface="+mn-cs"/>
              </a:rPr>
              <a:t>R &amp; L lumbar </a:t>
            </a:r>
            <a:r>
              <a:rPr lang="en-US" sz="1900" i="1" dirty="0" err="1">
                <a:solidFill>
                  <a:srgbClr val="00B0F0"/>
                </a:solidFill>
                <a:latin typeface="+mn-lt"/>
                <a:cs typeface="+mn-cs"/>
              </a:rPr>
              <a:t>lumbar</a:t>
            </a:r>
            <a:r>
              <a:rPr lang="en-US" sz="1900" dirty="0">
                <a:solidFill>
                  <a:srgbClr val="00B0F0"/>
                </a:solidFill>
                <a:latin typeface="+mn-lt"/>
                <a:cs typeface="+mn-cs"/>
              </a:rPr>
              <a:t> = back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500" dirty="0">
              <a:solidFill>
                <a:srgbClr val="00B0F0"/>
              </a:solidFill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900" dirty="0">
                <a:latin typeface="+mn-lt"/>
                <a:cs typeface="+mn-cs"/>
              </a:rPr>
              <a:t>Umbilical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500" dirty="0"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900" dirty="0">
                <a:latin typeface="+mn-lt"/>
                <a:cs typeface="+mn-cs"/>
              </a:rPr>
              <a:t>R &amp; L iliac (inguinal) - </a:t>
            </a:r>
            <a:r>
              <a:rPr lang="en-US" sz="1900" dirty="0">
                <a:solidFill>
                  <a:srgbClr val="FF0000"/>
                </a:solidFill>
                <a:latin typeface="+mn-lt"/>
                <a:cs typeface="+mn-cs"/>
              </a:rPr>
              <a:t>hip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500" dirty="0"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1900" dirty="0" err="1">
                <a:latin typeface="+mn-lt"/>
                <a:cs typeface="+mn-cs"/>
              </a:rPr>
              <a:t>Hypogastric</a:t>
            </a:r>
            <a:r>
              <a:rPr lang="en-US" sz="1900" dirty="0">
                <a:latin typeface="+mn-lt"/>
                <a:cs typeface="+mn-cs"/>
              </a:rPr>
              <a:t>          </a:t>
            </a:r>
            <a:r>
              <a:rPr lang="en-US" sz="1900" i="1" dirty="0">
                <a:solidFill>
                  <a:srgbClr val="7030A0"/>
                </a:solidFill>
                <a:latin typeface="+mn-lt"/>
                <a:cs typeface="+mn-cs"/>
              </a:rPr>
              <a:t>hypo</a:t>
            </a:r>
            <a:r>
              <a:rPr lang="en-US" sz="1900" dirty="0">
                <a:solidFill>
                  <a:srgbClr val="7030A0"/>
                </a:solidFill>
                <a:latin typeface="+mn-lt"/>
                <a:cs typeface="+mn-cs"/>
              </a:rPr>
              <a:t> = under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29600" y="1905000"/>
            <a:ext cx="914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Snap ITC" panose="04040A07060A02020202" pitchFamily="82" charset="0"/>
              </a:rPr>
              <a:t>HEH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2D050"/>
              </a:solidFill>
              <a:latin typeface="Snap ITC" panose="04040A07060A02020202" pitchFamily="82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2D050"/>
              </a:solidFill>
              <a:latin typeface="Snap ITC" panose="04040A07060A02020202" pitchFamily="82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2D050"/>
              </a:solidFill>
              <a:latin typeface="Snap ITC" panose="04040A07060A02020202" pitchFamily="82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Snap ITC" panose="04040A07060A02020202" pitchFamily="82" charset="0"/>
              </a:rPr>
              <a:t>LUL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2D050"/>
              </a:solidFill>
              <a:latin typeface="Snap ITC" panose="04040A07060A02020202" pitchFamily="82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2D050"/>
              </a:solidFill>
              <a:latin typeface="Snap ITC" panose="04040A07060A02020202" pitchFamily="82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2D050"/>
              </a:solidFill>
              <a:latin typeface="Snap ITC" panose="04040A07060A02020202" pitchFamily="82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Snap ITC" panose="04040A07060A02020202" pitchFamily="82" charset="0"/>
              </a:rPr>
              <a:t>IHI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92D05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0040"/>
            <a:ext cx="7239000" cy="9753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Language of Anatomy:          A Little History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371600"/>
            <a:ext cx="8077200" cy="5486400"/>
          </a:xfrm>
        </p:spPr>
        <p:txBody>
          <a:bodyPr/>
          <a:lstStyle/>
          <a:p>
            <a:r>
              <a:rPr lang="en-US" altLang="en-US" sz="2000" smtClean="0"/>
              <a:t>Humans have been cutting open cadavers &amp; dissecting corpses almost since the beginning of recorded human history. </a:t>
            </a:r>
          </a:p>
          <a:p>
            <a:pPr lvl="1"/>
            <a:r>
              <a:rPr lang="en-US" altLang="en-US" sz="1600" b="1" smtClean="0">
                <a:solidFill>
                  <a:srgbClr val="FF0000"/>
                </a:solidFill>
              </a:rPr>
              <a:t>Ancient Egyptians</a:t>
            </a:r>
            <a:r>
              <a:rPr lang="en-US" altLang="en-US" sz="1600" smtClean="0"/>
              <a:t> </a:t>
            </a:r>
            <a:r>
              <a:rPr lang="en-US" altLang="en-US" sz="1600" smtClean="0">
                <a:solidFill>
                  <a:srgbClr val="FF0000"/>
                </a:solidFill>
              </a:rPr>
              <a:t>mummified their dead </a:t>
            </a:r>
            <a:r>
              <a:rPr lang="en-US" altLang="en-US" sz="1600" smtClean="0"/>
              <a:t>by cutting open bodies, dissecting  out organs &amp; preserving remains. </a:t>
            </a:r>
          </a:p>
          <a:p>
            <a:pPr lvl="1"/>
            <a:r>
              <a:rPr lang="en-US" altLang="en-US" sz="1600" b="1" smtClean="0">
                <a:solidFill>
                  <a:srgbClr val="CC6600"/>
                </a:solidFill>
              </a:rPr>
              <a:t>Ancient Greeks</a:t>
            </a:r>
            <a:r>
              <a:rPr lang="en-US" altLang="en-US" sz="1600" smtClean="0"/>
              <a:t> pursued </a:t>
            </a:r>
            <a:r>
              <a:rPr lang="en-US" altLang="en-US" sz="1600" smtClean="0">
                <a:solidFill>
                  <a:srgbClr val="CC6600"/>
                </a:solidFill>
              </a:rPr>
              <a:t>human dissection</a:t>
            </a:r>
            <a:r>
              <a:rPr lang="en-US" altLang="en-US" sz="1600" smtClean="0"/>
              <a:t>, in much more of a </a:t>
            </a:r>
            <a:r>
              <a:rPr lang="en-US" altLang="en-US" sz="1600" smtClean="0">
                <a:solidFill>
                  <a:srgbClr val="CC6600"/>
                </a:solidFill>
              </a:rPr>
              <a:t>scientific vein</a:t>
            </a:r>
            <a:r>
              <a:rPr lang="en-US" altLang="en-US" sz="1600" smtClean="0"/>
              <a:t>. Two early Greek physicians, Erasistratus (“first physiologist”) &amp; Herophilus (“founder of human anatomy”) made the first systematic, scientific                                                                                explorations of the human body. </a:t>
            </a:r>
          </a:p>
          <a:p>
            <a:pPr marL="1143000" lvl="2"/>
            <a:r>
              <a:rPr lang="en-US" altLang="en-US" sz="1400" b="1" smtClean="0">
                <a:solidFill>
                  <a:srgbClr val="0000FF"/>
                </a:solidFill>
              </a:rPr>
              <a:t>Herophilus</a:t>
            </a:r>
            <a:r>
              <a:rPr lang="en-US" altLang="en-US" sz="1400" smtClean="0"/>
              <a:t> dissected the entire human body &amp; differed from the authority at                                                       the time, Aristotle, when he claimed that </a:t>
            </a:r>
            <a:r>
              <a:rPr lang="en-US" altLang="en-US" sz="1400" smtClean="0">
                <a:solidFill>
                  <a:srgbClr val="0000FF"/>
                </a:solidFill>
              </a:rPr>
              <a:t>consciousness was stored in the brain rather than in the heart</a:t>
            </a:r>
            <a:r>
              <a:rPr lang="en-US" altLang="en-US" sz="1400" smtClean="0"/>
              <a:t>.  </a:t>
            </a:r>
          </a:p>
          <a:p>
            <a:pPr marL="1143000" lvl="2"/>
            <a:r>
              <a:rPr lang="en-US" altLang="en-US" sz="1400" b="1" smtClean="0">
                <a:solidFill>
                  <a:srgbClr val="008000"/>
                </a:solidFill>
              </a:rPr>
              <a:t>Erasistratus</a:t>
            </a:r>
            <a:r>
              <a:rPr lang="en-US" altLang="en-US" sz="1400" smtClean="0"/>
              <a:t> explained the </a:t>
            </a:r>
            <a:r>
              <a:rPr lang="en-US" altLang="en-US" sz="1400" smtClean="0">
                <a:solidFill>
                  <a:srgbClr val="008000"/>
                </a:solidFill>
              </a:rPr>
              <a:t>workings of human                                                             organs in mechanical terms</a:t>
            </a:r>
            <a:r>
              <a:rPr lang="en-US" altLang="en-US" sz="1400" smtClean="0"/>
              <a:t>.</a:t>
            </a:r>
          </a:p>
          <a:p>
            <a:pPr lvl="1"/>
            <a:r>
              <a:rPr lang="en-US" altLang="en-US" sz="1600" smtClean="0"/>
              <a:t>The </a:t>
            </a:r>
            <a:r>
              <a:rPr lang="en-US" altLang="en-US" sz="1600" smtClean="0">
                <a:solidFill>
                  <a:srgbClr val="FF0000"/>
                </a:solidFill>
              </a:rPr>
              <a:t>interest in human dissection almost “died”                                                         </a:t>
            </a:r>
            <a:r>
              <a:rPr lang="en-US" altLang="en-US" sz="1600" smtClean="0"/>
              <a:t>with the burning of the library of Alexandria &amp; the                                                      </a:t>
            </a:r>
            <a:r>
              <a:rPr lang="en-US" altLang="en-US" sz="1600" smtClean="0">
                <a:solidFill>
                  <a:srgbClr val="FF0000"/>
                </a:solidFill>
              </a:rPr>
              <a:t>widespread introduction of Christianity</a:t>
            </a:r>
            <a:r>
              <a:rPr lang="en-US" altLang="en-US" sz="1600" smtClean="0"/>
              <a:t>, when it                                                      became impossible to dissect human bodies                                                             anywhere in the Hellenistic world.  For hundreds of                                                    years the European world </a:t>
            </a:r>
            <a:r>
              <a:rPr lang="en-US" altLang="en-US" sz="1600" smtClean="0">
                <a:solidFill>
                  <a:srgbClr val="FF0000"/>
                </a:solidFill>
              </a:rPr>
              <a:t>valued the sanctity of                                                               the church more than scientific inquiry</a:t>
            </a:r>
            <a:r>
              <a:rPr lang="en-US" altLang="en-US" sz="1600" smtClean="0"/>
              <a:t>.</a:t>
            </a:r>
          </a:p>
        </p:txBody>
      </p:sp>
      <p:pic>
        <p:nvPicPr>
          <p:cNvPr id="40964" name="Picture 8" descr="http://s1.hubimg.com/u/1027180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419600"/>
            <a:ext cx="366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9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76200" y="1762125"/>
            <a:ext cx="8001000" cy="5248275"/>
          </a:xfrm>
        </p:spPr>
        <p:txBody>
          <a:bodyPr/>
          <a:lstStyle/>
          <a:p>
            <a:r>
              <a:rPr lang="en-US" altLang="en-US" sz="2000" b="1" smtClean="0"/>
              <a:t>Galen’s Anatomical Influence</a:t>
            </a:r>
            <a:endParaRPr lang="en-US" altLang="en-US" sz="2000" smtClean="0"/>
          </a:p>
          <a:p>
            <a:pPr lvl="1"/>
            <a:r>
              <a:rPr lang="en-US" altLang="en-US" sz="1800" smtClean="0"/>
              <a:t>The first of the great anatomists                                                                             was </a:t>
            </a:r>
            <a:r>
              <a:rPr lang="en-US" altLang="en-US" sz="1800" b="1" smtClean="0">
                <a:solidFill>
                  <a:srgbClr val="FF0000"/>
                </a:solidFill>
              </a:rPr>
              <a:t>Galen of Pergamon</a:t>
            </a:r>
            <a:r>
              <a:rPr lang="en-US" altLang="en-US" sz="1800" smtClean="0"/>
              <a:t>                                                                                (AD 130-200) who made vast                                                                                         achievements in the                                                                         understanding of the </a:t>
            </a:r>
            <a:r>
              <a:rPr lang="en-US" altLang="en-US" sz="1800" smtClean="0">
                <a:solidFill>
                  <a:srgbClr val="0000FF"/>
                </a:solidFill>
              </a:rPr>
              <a:t>heart, </a:t>
            </a:r>
            <a:r>
              <a:rPr lang="en-US" altLang="en-US" sz="1800" smtClean="0">
                <a:solidFill>
                  <a:srgbClr val="777777"/>
                </a:solidFill>
              </a:rPr>
              <a:t>the                                                                       </a:t>
            </a:r>
            <a:r>
              <a:rPr lang="en-US" altLang="en-US" sz="1800" smtClean="0">
                <a:solidFill>
                  <a:srgbClr val="0000FF"/>
                </a:solidFill>
              </a:rPr>
              <a:t>nervous system</a:t>
            </a:r>
            <a:r>
              <a:rPr lang="en-US" altLang="en-US" sz="1800" smtClean="0"/>
              <a:t> &amp; the mechanics                                                                  of </a:t>
            </a:r>
            <a:r>
              <a:rPr lang="en-US" altLang="en-US" sz="1800" smtClean="0">
                <a:solidFill>
                  <a:srgbClr val="0000FF"/>
                </a:solidFill>
              </a:rPr>
              <a:t>breathing</a:t>
            </a:r>
            <a:r>
              <a:rPr lang="en-US" altLang="en-US" sz="1800" smtClean="0"/>
              <a:t>. </a:t>
            </a:r>
          </a:p>
          <a:p>
            <a:pPr lvl="1"/>
            <a:r>
              <a:rPr lang="en-US" altLang="en-US" sz="1800" smtClean="0"/>
              <a:t>Because </a:t>
            </a:r>
            <a:r>
              <a:rPr lang="en-US" altLang="en-US" sz="1800" smtClean="0">
                <a:solidFill>
                  <a:srgbClr val="0000FF"/>
                </a:solidFill>
              </a:rPr>
              <a:t>human dissection was forbidden</a:t>
            </a:r>
            <a:r>
              <a:rPr lang="en-US" altLang="en-US" sz="1800" smtClean="0"/>
              <a:t>, he performed many of his                                                                           dissections on </a:t>
            </a:r>
            <a:r>
              <a:rPr lang="en-US" altLang="en-US" sz="1800" smtClean="0">
                <a:solidFill>
                  <a:srgbClr val="0000FF"/>
                </a:solidFill>
              </a:rPr>
              <a:t>Barbary apes</a:t>
            </a:r>
            <a:r>
              <a:rPr lang="en-US" altLang="en-US" sz="1800" smtClean="0"/>
              <a:t>, which he considered similar enough to the human form. </a:t>
            </a:r>
          </a:p>
          <a:p>
            <a:pPr lvl="1"/>
            <a:r>
              <a:rPr lang="en-US" altLang="en-US" sz="1800" smtClean="0"/>
              <a:t>The </a:t>
            </a:r>
            <a:r>
              <a:rPr lang="en-US" altLang="en-US" sz="1800" smtClean="0">
                <a:solidFill>
                  <a:srgbClr val="0000FF"/>
                </a:solidFill>
              </a:rPr>
              <a:t>system of anatomy </a:t>
            </a:r>
            <a:r>
              <a:rPr lang="en-US" altLang="en-US" sz="1800" smtClean="0"/>
              <a:t>he developed was so influential that it was used for the </a:t>
            </a:r>
            <a:r>
              <a:rPr lang="en-US" altLang="en-US" sz="1800" smtClean="0">
                <a:solidFill>
                  <a:srgbClr val="0000FF"/>
                </a:solidFill>
              </a:rPr>
              <a:t>next 1400 years</a:t>
            </a:r>
            <a:r>
              <a:rPr lang="en-US" altLang="en-US" sz="1800" smtClean="0"/>
              <a:t>. Galen continued to be influential into the 16th century, when a </a:t>
            </a:r>
            <a:r>
              <a:rPr lang="en-US" altLang="en-US" sz="1800" smtClean="0">
                <a:solidFill>
                  <a:srgbClr val="CC6600"/>
                </a:solidFill>
              </a:rPr>
              <a:t>young &amp; rebellious physician</a:t>
            </a:r>
            <a:r>
              <a:rPr lang="en-US" altLang="en-US" sz="1800" smtClean="0"/>
              <a:t> began the practice of using real human bodies to study the inner workings of the human body.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20675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Language of Anatomy:          A Little History</a:t>
            </a:r>
          </a:p>
        </p:txBody>
      </p:sp>
      <p:pic>
        <p:nvPicPr>
          <p:cNvPr id="41988" name="Picture 2" descr="http://upload.wikimedia.org/wikipedia/commons/c/c9/Galen-Pig-Vivi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66813"/>
            <a:ext cx="50292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7848600" cy="5248275"/>
          </a:xfrm>
        </p:spPr>
        <p:txBody>
          <a:bodyPr/>
          <a:lstStyle/>
          <a:p>
            <a:r>
              <a:rPr lang="en-US" altLang="en-US" sz="2000" b="1" smtClean="0"/>
              <a:t>Andreas Vesalius</a:t>
            </a:r>
            <a:endParaRPr lang="en-US" altLang="en-US" sz="2000" smtClean="0"/>
          </a:p>
          <a:p>
            <a:pPr lvl="1"/>
            <a:r>
              <a:rPr lang="en-US" altLang="en-US" sz="1600" smtClean="0"/>
              <a:t>As a child, </a:t>
            </a:r>
            <a:r>
              <a:rPr lang="en-US" altLang="en-US" sz="1600" b="1" smtClean="0">
                <a:solidFill>
                  <a:srgbClr val="CC6600"/>
                </a:solidFill>
              </a:rPr>
              <a:t>Vesalius</a:t>
            </a:r>
            <a:r>
              <a:rPr lang="en-US" altLang="en-US" sz="1600" smtClean="0"/>
              <a:t> would </a:t>
            </a:r>
            <a:r>
              <a:rPr lang="en-US" altLang="en-US" sz="1600" smtClean="0">
                <a:solidFill>
                  <a:srgbClr val="CC6600"/>
                </a:solidFill>
              </a:rPr>
              <a:t>catch &amp; dissect small                                                    animals</a:t>
            </a:r>
            <a:r>
              <a:rPr lang="en-US" altLang="en-US" sz="1600" smtClean="0"/>
              <a:t> &amp; later, as a medical student, he would                                                        obtain </a:t>
            </a:r>
            <a:r>
              <a:rPr lang="en-US" altLang="en-US" sz="1600" smtClean="0">
                <a:solidFill>
                  <a:srgbClr val="CC6600"/>
                </a:solidFill>
              </a:rPr>
              <a:t>human remains</a:t>
            </a:r>
            <a:r>
              <a:rPr lang="en-US" altLang="en-US" sz="1600" smtClean="0"/>
              <a:t> to study.  </a:t>
            </a:r>
          </a:p>
          <a:p>
            <a:pPr lvl="1"/>
            <a:r>
              <a:rPr lang="en-US" altLang="en-US" sz="1600" smtClean="0"/>
              <a:t>At age 18, he entered the </a:t>
            </a:r>
            <a:r>
              <a:rPr lang="en-US" altLang="en-US" sz="1600" smtClean="0">
                <a:solidFill>
                  <a:srgbClr val="800080"/>
                </a:solidFill>
              </a:rPr>
              <a:t>University of Paris</a:t>
            </a:r>
            <a:r>
              <a:rPr lang="en-US" altLang="en-US" sz="1600" smtClean="0"/>
              <a:t>, where                                                             they adhered to the </a:t>
            </a:r>
            <a:r>
              <a:rPr lang="en-US" altLang="en-US" sz="1600" smtClean="0">
                <a:solidFill>
                  <a:srgbClr val="800080"/>
                </a:solidFill>
              </a:rPr>
              <a:t>works of Hippocrates &amp; Galen</a:t>
            </a:r>
            <a:r>
              <a:rPr lang="en-US" altLang="en-US" sz="1600" smtClean="0"/>
              <a:t>.                                                             </a:t>
            </a:r>
            <a:r>
              <a:rPr lang="en-US" altLang="en-US" sz="1600" b="1" smtClean="0">
                <a:solidFill>
                  <a:srgbClr val="008000"/>
                </a:solidFill>
              </a:rPr>
              <a:t>Medical professors thought it below themselves to                                                      perform dissections</a:t>
            </a:r>
            <a:r>
              <a:rPr lang="en-US" altLang="en-US" sz="1600" smtClean="0"/>
              <a:t>.  During demonstrations, the                                                 professor would lecture on high as a barber-surgeon                                                            did the actual cutting on the dissection floor.</a:t>
            </a:r>
          </a:p>
          <a:p>
            <a:pPr lvl="1"/>
            <a:r>
              <a:rPr lang="en-US" altLang="en-US" sz="1600" smtClean="0"/>
              <a:t>In </a:t>
            </a:r>
            <a:r>
              <a:rPr lang="en-US" altLang="en-US" sz="1600" smtClean="0">
                <a:solidFill>
                  <a:srgbClr val="FF6600"/>
                </a:solidFill>
              </a:rPr>
              <a:t>France</a:t>
            </a:r>
            <a:r>
              <a:rPr lang="en-US" altLang="en-US" sz="1600" smtClean="0"/>
              <a:t>, physicians could obtain bodies to study,                                                but lowly students, such as Vesalius, </a:t>
            </a:r>
            <a:r>
              <a:rPr lang="en-US" altLang="en-US" sz="1600" smtClean="0">
                <a:solidFill>
                  <a:srgbClr val="FF6600"/>
                </a:solidFill>
              </a:rPr>
              <a:t>did not have direct access to any of these bodies</a:t>
            </a:r>
            <a:r>
              <a:rPr lang="en-US" altLang="en-US" sz="1600" smtClean="0"/>
              <a:t>.  He raided the </a:t>
            </a:r>
            <a:r>
              <a:rPr lang="en-US" altLang="en-US" sz="1600" smtClean="0">
                <a:solidFill>
                  <a:srgbClr val="800080"/>
                </a:solidFill>
              </a:rPr>
              <a:t>gallows of Paris</a:t>
            </a:r>
            <a:r>
              <a:rPr lang="en-US" altLang="en-US" sz="1600" smtClean="0"/>
              <a:t> for half-decomposed </a:t>
            </a:r>
            <a:r>
              <a:rPr lang="en-US" altLang="en-US" sz="1600" smtClean="0">
                <a:solidFill>
                  <a:srgbClr val="800080"/>
                </a:solidFill>
              </a:rPr>
              <a:t>bodies &amp; skeletons</a:t>
            </a:r>
            <a:r>
              <a:rPr lang="en-US" altLang="en-US" sz="1600" smtClean="0"/>
              <a:t> to dissect. Sometimes he would find the courage to </a:t>
            </a:r>
            <a:r>
              <a:rPr lang="en-US" altLang="en-US" sz="1600" smtClean="0">
                <a:solidFill>
                  <a:srgbClr val="800080"/>
                </a:solidFill>
              </a:rPr>
              <a:t>steal cadavers</a:t>
            </a:r>
            <a:r>
              <a:rPr lang="en-US" altLang="en-US" sz="1600" smtClean="0"/>
              <a:t> from the mound of Monfaucon, where bodies of </a:t>
            </a:r>
            <a:r>
              <a:rPr lang="en-US" altLang="en-US" sz="1600" smtClean="0">
                <a:solidFill>
                  <a:srgbClr val="800080"/>
                </a:solidFill>
              </a:rPr>
              <a:t>executed criminals</a:t>
            </a:r>
            <a:r>
              <a:rPr lang="en-US" altLang="en-US" sz="1600" smtClean="0"/>
              <a:t> were hung until they disintegrated.</a:t>
            </a:r>
          </a:p>
          <a:p>
            <a:pPr lvl="1"/>
            <a:r>
              <a:rPr lang="en-US" altLang="en-US" sz="1600" smtClean="0"/>
              <a:t>During only his </a:t>
            </a:r>
            <a:r>
              <a:rPr lang="en-US" altLang="en-US" sz="1600" smtClean="0">
                <a:solidFill>
                  <a:srgbClr val="008000"/>
                </a:solidFill>
              </a:rPr>
              <a:t>second anatomical lecture</a:t>
            </a:r>
            <a:r>
              <a:rPr lang="en-US" altLang="en-US" sz="1600" smtClean="0"/>
              <a:t>, Vesalius stepped onto the </a:t>
            </a:r>
            <a:r>
              <a:rPr lang="en-US" altLang="en-US" sz="1600" smtClean="0">
                <a:solidFill>
                  <a:srgbClr val="008000"/>
                </a:solidFill>
              </a:rPr>
              <a:t>dissecting floor</a:t>
            </a:r>
            <a:r>
              <a:rPr lang="en-US" altLang="en-US" sz="1600" smtClean="0"/>
              <a:t>, </a:t>
            </a:r>
            <a:r>
              <a:rPr lang="en-US" altLang="en-US" sz="1600" b="1" smtClean="0">
                <a:solidFill>
                  <a:srgbClr val="008000"/>
                </a:solidFill>
              </a:rPr>
              <a:t>took the knife away from the barber-surgeon</a:t>
            </a:r>
            <a:r>
              <a:rPr lang="en-US" altLang="en-US" sz="1600" smtClean="0"/>
              <a:t> &amp; began cutting at the cadaver himself, </a:t>
            </a:r>
            <a:r>
              <a:rPr lang="en-US" altLang="en-US" sz="1600" smtClean="0">
                <a:solidFill>
                  <a:srgbClr val="008000"/>
                </a:solidFill>
              </a:rPr>
              <a:t>demonstrating his great skill</a:t>
            </a:r>
            <a:r>
              <a:rPr lang="en-US" altLang="en-US" sz="1600" smtClean="0"/>
              <a:t> with the knife.</a:t>
            </a:r>
            <a:endParaRPr lang="en-US" altLang="en-US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20675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Language of Anatomy:          A Little History</a:t>
            </a:r>
          </a:p>
        </p:txBody>
      </p:sp>
      <p:pic>
        <p:nvPicPr>
          <p:cNvPr id="43012" name="Picture 6" descr="http://faculty.ccri.edu/kamontgomery/Vesalius%20cadaver%20dis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990600"/>
            <a:ext cx="35321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381000"/>
            <a:ext cx="4267200" cy="1143000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Position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76400"/>
            <a:ext cx="3808413" cy="3200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Body upright</a:t>
            </a:r>
          </a:p>
          <a:p>
            <a:pPr eaLnBrk="1" hangingPunct="1"/>
            <a:r>
              <a:rPr lang="en-US" altLang="en-US" smtClean="0"/>
              <a:t>Hands at sides </a:t>
            </a:r>
          </a:p>
          <a:p>
            <a:pPr eaLnBrk="1" hangingPunct="1"/>
            <a:r>
              <a:rPr lang="en-US" altLang="en-US" smtClean="0"/>
              <a:t>Palms facing forward</a:t>
            </a:r>
          </a:p>
          <a:p>
            <a:pPr eaLnBrk="1" hangingPunct="1"/>
            <a:r>
              <a:rPr lang="en-US" altLang="en-US" smtClean="0"/>
              <a:t>Feet together, flat on ground &amp; facing forward</a:t>
            </a:r>
          </a:p>
          <a:p>
            <a:pPr eaLnBrk="1" hangingPunct="1"/>
            <a:r>
              <a:rPr lang="en-US" altLang="en-US" smtClean="0"/>
              <a:t>Eyes open</a:t>
            </a:r>
          </a:p>
        </p:txBody>
      </p:sp>
      <p:pic>
        <p:nvPicPr>
          <p:cNvPr id="44036" name="Picture 5" descr="Anatomical%20Position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3894138" cy="6324600"/>
          </a:xfrm>
        </p:spPr>
      </p:pic>
      <p:sp>
        <p:nvSpPr>
          <p:cNvPr id="2" name="Rectangle 1"/>
          <p:cNvSpPr/>
          <p:nvPr/>
        </p:nvSpPr>
        <p:spPr>
          <a:xfrm>
            <a:off x="3352800" y="4953000"/>
            <a:ext cx="4724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Go ahead &amp; stand on up!</a:t>
            </a:r>
          </a:p>
        </p:txBody>
      </p:sp>
    </p:spTree>
    <p:extLst>
      <p:ext uri="{BB962C8B-B14F-4D97-AF65-F5344CB8AC3E}">
        <p14:creationId xmlns:p14="http://schemas.microsoft.com/office/powerpoint/2010/main" val="29800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7239000" cy="990600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Position –            Supine vs. Prone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478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3000" u="sng" smtClean="0">
                <a:solidFill>
                  <a:srgbClr val="00CCFF"/>
                </a:solidFill>
              </a:rPr>
              <a:t>Supine</a:t>
            </a:r>
            <a:r>
              <a:rPr lang="en-US" altLang="en-US" sz="3000" smtClean="0"/>
              <a:t> – </a:t>
            </a:r>
          </a:p>
          <a:p>
            <a:pPr lvl="1" eaLnBrk="1" hangingPunct="1"/>
            <a:r>
              <a:rPr lang="en-US" altLang="en-US" smtClean="0"/>
              <a:t>Lying with the front or face &amp; hands facing upward</a:t>
            </a:r>
          </a:p>
          <a:p>
            <a:pPr lvl="1" eaLnBrk="1" hangingPunct="1"/>
            <a:endParaRPr lang="en-US" altLang="en-US" sz="2000" smtClean="0"/>
          </a:p>
          <a:p>
            <a:pPr lvl="1" eaLnBrk="1" hangingPunct="1"/>
            <a:endParaRPr lang="en-US" altLang="en-US" sz="2000" smtClean="0"/>
          </a:p>
          <a:p>
            <a:pPr lvl="1" eaLnBrk="1" hangingPunct="1"/>
            <a:endParaRPr lang="en-US" altLang="en-US" sz="2000" smtClean="0"/>
          </a:p>
          <a:p>
            <a:pPr lvl="1" eaLnBrk="1" hangingPunct="1"/>
            <a:endParaRPr lang="en-US" altLang="en-US" sz="2000" smtClean="0"/>
          </a:p>
          <a:p>
            <a:pPr eaLnBrk="1" hangingPunct="1"/>
            <a:r>
              <a:rPr lang="en-US" altLang="en-US" sz="3000" u="sng" smtClean="0">
                <a:solidFill>
                  <a:srgbClr val="FF33CC"/>
                </a:solidFill>
              </a:rPr>
              <a:t>Prone</a:t>
            </a:r>
            <a:r>
              <a:rPr lang="en-US" altLang="en-US" sz="3000" smtClean="0"/>
              <a:t> – </a:t>
            </a:r>
          </a:p>
          <a:p>
            <a:pPr lvl="1" eaLnBrk="1" hangingPunct="1"/>
            <a:r>
              <a:rPr lang="en-US" altLang="en-US" smtClean="0"/>
              <a:t>Lying with the front or face &amp; hands facing downward</a:t>
            </a:r>
          </a:p>
          <a:p>
            <a:pPr lvl="2" eaLnBrk="1" hangingPunct="1"/>
            <a:endParaRPr lang="en-US" altLang="en-US" smtClean="0"/>
          </a:p>
        </p:txBody>
      </p:sp>
      <p:pic>
        <p:nvPicPr>
          <p:cNvPr id="14342" name="Picture 6" descr="C:\Documents and Settings\KEVIN CROZIER\My Documents\My Pictures\53 Charlie the Cat, 5-14-08\Charlie\Charlie Cat laying down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953000"/>
            <a:ext cx="2286000" cy="1714500"/>
          </a:xfrm>
        </p:spPr>
      </p:pic>
      <p:pic>
        <p:nvPicPr>
          <p:cNvPr id="14344" name="Picture 8" descr="C:\Documents and Settings\KEVIN CROZIER\My Documents\My Pictures\53 Charlie the Cat, 5-14-08\Charlie\Charlie Cat laying 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4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7696200" cy="838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Directional Terminology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19200"/>
            <a:ext cx="8305800" cy="243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700" i="1" smtClean="0">
                <a:solidFill>
                  <a:srgbClr val="CC0099"/>
                </a:solidFill>
              </a:rPr>
              <a:t>Superior</a:t>
            </a:r>
            <a:r>
              <a:rPr lang="en-US" altLang="en-US" sz="2700" smtClean="0"/>
              <a:t> (cephalic/cranial) vs. </a:t>
            </a:r>
            <a:r>
              <a:rPr lang="en-US" altLang="en-US" sz="2700" i="1" smtClean="0">
                <a:solidFill>
                  <a:srgbClr val="009999"/>
                </a:solidFill>
              </a:rPr>
              <a:t>Inferior</a:t>
            </a:r>
            <a:r>
              <a:rPr lang="en-US" altLang="en-US" sz="2700" smtClean="0"/>
              <a:t> (caudal)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i="1" smtClean="0">
                <a:solidFill>
                  <a:srgbClr val="F63F1B"/>
                </a:solidFill>
              </a:rPr>
              <a:t>Anterior</a:t>
            </a:r>
            <a:r>
              <a:rPr lang="en-US" altLang="en-US" sz="2700" smtClean="0"/>
              <a:t> (ventral) vs. </a:t>
            </a:r>
            <a:r>
              <a:rPr lang="en-US" altLang="en-US" sz="2700" i="1" smtClean="0">
                <a:solidFill>
                  <a:schemeClr val="accent2"/>
                </a:solidFill>
              </a:rPr>
              <a:t>Posterior</a:t>
            </a:r>
            <a:r>
              <a:rPr lang="en-US" altLang="en-US" sz="2700" smtClean="0"/>
              <a:t> (dorsal)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i="1" smtClean="0">
                <a:solidFill>
                  <a:srgbClr val="FFC247"/>
                </a:solidFill>
              </a:rPr>
              <a:t>Lateral</a:t>
            </a:r>
            <a:r>
              <a:rPr lang="en-US" altLang="en-US" sz="2700" smtClean="0"/>
              <a:t> vs. </a:t>
            </a:r>
            <a:r>
              <a:rPr lang="en-US" altLang="en-US" sz="2700" i="1" smtClean="0">
                <a:solidFill>
                  <a:srgbClr val="0070C0"/>
                </a:solidFill>
              </a:rPr>
              <a:t>Medial</a:t>
            </a:r>
            <a:r>
              <a:rPr lang="en-US" altLang="en-US" sz="2700" smtClean="0"/>
              <a:t> (mesial)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i="1" smtClean="0">
                <a:solidFill>
                  <a:srgbClr val="CC0099"/>
                </a:solidFill>
              </a:rPr>
              <a:t>Proximal</a:t>
            </a:r>
            <a:r>
              <a:rPr lang="en-US" altLang="en-US" sz="2700" smtClean="0"/>
              <a:t> vs. </a:t>
            </a:r>
            <a:r>
              <a:rPr lang="en-US" altLang="en-US" sz="2700" i="1" smtClean="0">
                <a:solidFill>
                  <a:srgbClr val="009999"/>
                </a:solidFill>
              </a:rPr>
              <a:t>Distal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i="1" smtClean="0">
                <a:solidFill>
                  <a:srgbClr val="339966"/>
                </a:solidFill>
              </a:rPr>
              <a:t>Superficial</a:t>
            </a:r>
            <a:r>
              <a:rPr lang="en-US" altLang="en-US" sz="2700" smtClean="0"/>
              <a:t> vs. </a:t>
            </a:r>
            <a:r>
              <a:rPr lang="en-US" altLang="en-US" sz="2700" i="1" smtClean="0">
                <a:solidFill>
                  <a:srgbClr val="FFC247"/>
                </a:solidFill>
              </a:rPr>
              <a:t>Deep</a:t>
            </a:r>
            <a:endParaRPr lang="en-US" altLang="en-US" sz="2000" smtClean="0"/>
          </a:p>
        </p:txBody>
      </p:sp>
      <p:pic>
        <p:nvPicPr>
          <p:cNvPr id="46084" name="Picture 7" descr="http://academic.kellogg.cc.mi.us/herbrandsonc/bio201_McKinley/f1-6_directional_terms__c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9144000" cy="3124200"/>
          </a:xfrm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4100513" y="2133600"/>
            <a:ext cx="4814887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You need 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4  colored pencils 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to complete your 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Directional Terms handout!</a:t>
            </a:r>
          </a:p>
        </p:txBody>
      </p:sp>
    </p:spTree>
    <p:extLst>
      <p:ext uri="{BB962C8B-B14F-4D97-AF65-F5344CB8AC3E}">
        <p14:creationId xmlns:p14="http://schemas.microsoft.com/office/powerpoint/2010/main" val="40997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705600" cy="838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Superior vs. Inferior</a:t>
            </a: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1447800"/>
            <a:ext cx="2667000" cy="5257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Superior</a:t>
            </a:r>
            <a:r>
              <a:rPr lang="en-US" dirty="0" smtClean="0"/>
              <a:t> (cranial/ cephalic) – 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Toward the head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i="1" dirty="0" smtClean="0">
                <a:solidFill>
                  <a:schemeClr val="tx1">
                    <a:tint val="85000"/>
                  </a:schemeClr>
                </a:solidFill>
              </a:rPr>
              <a:t>i.e. - The forehead is superior to the nose.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i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>
                <a:solidFill>
                  <a:srgbClr val="C00000"/>
                </a:solidFill>
              </a:rPr>
              <a:t>Inferior</a:t>
            </a:r>
            <a:r>
              <a:rPr lang="en-US" dirty="0" smtClean="0"/>
              <a:t> (caudal) –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Away from the head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i="1" dirty="0" smtClean="0">
                <a:solidFill>
                  <a:schemeClr val="tx1">
                    <a:tint val="85000"/>
                  </a:schemeClr>
                </a:solidFill>
              </a:rPr>
              <a:t>i.e. - The navel is inferior to the breastbone.</a:t>
            </a: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47108" name="Picture 6" descr="C:\Documents and Settings\KEVIN CROZIER\My Documents\My Pictures\42 Arizona Trail Hike at Picket Post Mountain, Superior, AZ 2-2-08\100_2903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09750"/>
            <a:ext cx="5410200" cy="4057650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Superior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Inferior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5791200" y="44196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762000" y="3810000"/>
            <a:ext cx="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2667000" y="3124200"/>
            <a:ext cx="3048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 autoUpdateAnimBg="0"/>
      <p:bldP spid="12296" grpId="0" animBg="1" autoUpdateAnimBg="0"/>
      <p:bldP spid="12297" grpId="0" animBg="1"/>
      <p:bldP spid="12298" grpId="0" animBg="1"/>
      <p:bldP spid="122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1321</Words>
  <Application>Microsoft Office PowerPoint</Application>
  <PresentationFormat>On-screen Show (4:3)</PresentationFormat>
  <Paragraphs>218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Impact</vt:lpstr>
      <vt:lpstr>Snap ITC</vt:lpstr>
      <vt:lpstr>Times New Roman</vt:lpstr>
      <vt:lpstr>Trebuchet MS</vt:lpstr>
      <vt:lpstr>Wingdings 2</vt:lpstr>
      <vt:lpstr>Office Theme</vt:lpstr>
      <vt:lpstr>PowerPoint Presentation</vt:lpstr>
      <vt:lpstr>The Language of Anatomy</vt:lpstr>
      <vt:lpstr>The Language of Anatomy:          A Little History</vt:lpstr>
      <vt:lpstr>The Language of Anatomy:          A Little History</vt:lpstr>
      <vt:lpstr>The Language of Anatomy:          A Little History</vt:lpstr>
      <vt:lpstr>Anatomical Position</vt:lpstr>
      <vt:lpstr>Anatomical Position –            Supine vs. Prone</vt:lpstr>
      <vt:lpstr>Directional Terminology</vt:lpstr>
      <vt:lpstr>Superior vs. Inferior</vt:lpstr>
      <vt:lpstr>Anterior vs. Posterior</vt:lpstr>
      <vt:lpstr>Medial vs. Lateral</vt:lpstr>
      <vt:lpstr>Proximal vs. Distal</vt:lpstr>
      <vt:lpstr>Superficial vs. Deep</vt:lpstr>
      <vt:lpstr>PowerPoint Presentation</vt:lpstr>
      <vt:lpstr>Anatomical Planes &amp; Sections</vt:lpstr>
      <vt:lpstr>Anatomical Planes &amp; Sections</vt:lpstr>
      <vt:lpstr>Anatomical Planes &amp; Sections</vt:lpstr>
      <vt:lpstr>PowerPoint Presentation</vt:lpstr>
      <vt:lpstr>Body Cavities</vt:lpstr>
      <vt:lpstr>Anterior VIEW of Body Cavities</vt:lpstr>
      <vt:lpstr>Thoracic Cavity</vt:lpstr>
      <vt:lpstr>Abdominopelvic Cavity</vt:lpstr>
      <vt:lpstr>Body Regions</vt:lpstr>
      <vt:lpstr>Abdominopelvic quadrants &amp; regions</vt:lpstr>
      <vt:lpstr>Abdominopelvic REGIONS</vt:lpstr>
    </vt:vector>
  </TitlesOfParts>
  <Company>Chandler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Amalia</dc:creator>
  <cp:lastModifiedBy>Andrews, Amalia</cp:lastModifiedBy>
  <cp:revision>1</cp:revision>
  <dcterms:created xsi:type="dcterms:W3CDTF">2015-07-24T17:41:41Z</dcterms:created>
  <dcterms:modified xsi:type="dcterms:W3CDTF">2015-07-24T17:42:09Z</dcterms:modified>
</cp:coreProperties>
</file>